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440" r:id="rId5"/>
    <p:sldId id="451" r:id="rId6"/>
    <p:sldId id="462" r:id="rId7"/>
    <p:sldId id="453" r:id="rId8"/>
    <p:sldId id="469" r:id="rId9"/>
    <p:sldId id="454" r:id="rId10"/>
    <p:sldId id="455" r:id="rId11"/>
    <p:sldId id="456" r:id="rId12"/>
    <p:sldId id="457" r:id="rId13"/>
    <p:sldId id="460" r:id="rId14"/>
    <p:sldId id="427" r:id="rId15"/>
    <p:sldId id="442" r:id="rId16"/>
    <p:sldId id="439" r:id="rId17"/>
    <p:sldId id="441" r:id="rId18"/>
    <p:sldId id="335" r:id="rId19"/>
    <p:sldId id="458" r:id="rId20"/>
    <p:sldId id="459" r:id="rId21"/>
    <p:sldId id="452" r:id="rId22"/>
    <p:sldId id="430" r:id="rId23"/>
    <p:sldId id="432" r:id="rId24"/>
    <p:sldId id="445" r:id="rId25"/>
    <p:sldId id="446" r:id="rId26"/>
    <p:sldId id="447" r:id="rId27"/>
    <p:sldId id="467" r:id="rId28"/>
  </p:sldIdLst>
  <p:sldSz cx="12192000" cy="6858000"/>
  <p:notesSz cx="7315200" cy="9601200"/>
  <p:custDataLst>
    <p:tags r:id="rId31"/>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521415D9-36F7-43E2-AB2F-B90AF26B5E84}">
      <p14:sectionLst xmlns:p14="http://schemas.microsoft.com/office/powerpoint/2010/main">
        <p14:section name="Default Section" id="{9E98BC1A-0E77-47E0-8161-6D19F7287CD0}">
          <p14:sldIdLst>
            <p14:sldId id="440"/>
            <p14:sldId id="451"/>
            <p14:sldId id="462"/>
            <p14:sldId id="453"/>
            <p14:sldId id="469"/>
            <p14:sldId id="454"/>
            <p14:sldId id="455"/>
            <p14:sldId id="456"/>
            <p14:sldId id="457"/>
            <p14:sldId id="460"/>
            <p14:sldId id="427"/>
            <p14:sldId id="442"/>
            <p14:sldId id="439"/>
          </p14:sldIdLst>
        </p14:section>
        <p14:section name="Summary" id="{F90F91B2-9614-493B-AABC-492A1122E6E4}">
          <p14:sldIdLst>
            <p14:sldId id="441"/>
            <p14:sldId id="335"/>
            <p14:sldId id="458"/>
            <p14:sldId id="459"/>
            <p14:sldId id="452"/>
            <p14:sldId id="430"/>
            <p14:sldId id="432"/>
            <p14:sldId id="445"/>
            <p14:sldId id="446"/>
            <p14:sldId id="447"/>
            <p14:sldId id="4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CC00"/>
    <a:srgbClr val="064163"/>
    <a:srgbClr val="97A7B3"/>
    <a:srgbClr val="456B87"/>
    <a:srgbClr val="7CBF93"/>
    <a:srgbClr val="E7C77F"/>
    <a:srgbClr val="D87C7C"/>
    <a:srgbClr val="5A8FBF"/>
    <a:srgbClr val="E29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82" autoAdjust="0"/>
  </p:normalViewPr>
  <p:slideViewPr>
    <p:cSldViewPr snapToGrid="0">
      <p:cViewPr varScale="1">
        <p:scale>
          <a:sx n="91" d="100"/>
          <a:sy n="91" d="100"/>
        </p:scale>
        <p:origin x="1314"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D04D6973-754B-47CD-95F4-E4177A42261F}" type="datetimeFigureOut">
              <a:rPr lang="en-US" altLang="en-US"/>
              <a:pPr/>
              <a:t>12/4/2025</a:t>
            </a:fld>
            <a:endParaRPr lang="en-US" alt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72979507-E6EB-4E09-9330-8A6222761008}" type="datetimeFigureOut">
              <a:rPr lang="en-US" altLang="en-US"/>
              <a:pPr/>
              <a:t>12/4/2025</a:t>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0" tIns="48326" rIns="96650" bIns="48326" rtlCol="0" anchor="ctr"/>
          <a:lstStyle/>
          <a:p>
            <a:pPr lvl="0"/>
            <a:endParaRPr lang="en-US" noProof="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0" tIns="48326" rIns="96650" bIns="48326"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ヒラギノ角ゴ Pro W3" charset="0"/>
      </a:defRPr>
    </a:lvl1pPr>
    <a:lvl2pPr marL="4572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2pPr>
    <a:lvl3pPr marL="9144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3pPr>
    <a:lvl4pPr marL="13716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4pPr>
    <a:lvl5pPr marL="18288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researchgate.net/publication/277719250_Design_of_Ecological_Risk_Criteria_for_the_integrated_management_of_Canadian_oceans/figur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a:t>
            </a:fld>
            <a:endParaRPr lang="en-US" altLang="en-US"/>
          </a:p>
        </p:txBody>
      </p:sp>
    </p:spTree>
    <p:extLst>
      <p:ext uri="{BB962C8B-B14F-4D97-AF65-F5344CB8AC3E}">
        <p14:creationId xmlns:p14="http://schemas.microsoft.com/office/powerpoint/2010/main" val="3803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show “1 to 2”, “2 to 3” </a:t>
            </a:r>
            <a:r>
              <a:rPr lang="en-US" dirty="0" err="1"/>
              <a:t>etc</a:t>
            </a:r>
            <a:r>
              <a:rPr lang="en-US" dirty="0"/>
              <a:t>?</a:t>
            </a:r>
          </a:p>
          <a:p>
            <a:r>
              <a:rPr lang="en-US" dirty="0"/>
              <a:t>Need labels for the WSP benchmarks??</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10</a:t>
            </a:fld>
            <a:endParaRPr lang="en-US" altLang="en-US"/>
          </a:p>
        </p:txBody>
      </p:sp>
    </p:spTree>
    <p:extLst>
      <p:ext uri="{BB962C8B-B14F-4D97-AF65-F5344CB8AC3E}">
        <p14:creationId xmlns:p14="http://schemas.microsoft.com/office/powerpoint/2010/main" val="188206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far back do these go???</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105412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288575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13</a:t>
            </a:fld>
            <a:endParaRPr lang="en-US" altLang="en-US"/>
          </a:p>
        </p:txBody>
      </p:sp>
    </p:spTree>
    <p:extLst>
      <p:ext uri="{BB962C8B-B14F-4D97-AF65-F5344CB8AC3E}">
        <p14:creationId xmlns:p14="http://schemas.microsoft.com/office/powerpoint/2010/main" val="599179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14</a:t>
            </a:fld>
            <a:endParaRPr lang="en-US" altLang="en-US"/>
          </a:p>
        </p:txBody>
      </p:sp>
    </p:spTree>
    <p:extLst>
      <p:ext uri="{BB962C8B-B14F-4D97-AF65-F5344CB8AC3E}">
        <p14:creationId xmlns:p14="http://schemas.microsoft.com/office/powerpoint/2010/main" val="3998969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15</a:t>
            </a:fld>
            <a:endParaRPr lang="en-US" altLang="en-US"/>
          </a:p>
        </p:txBody>
      </p:sp>
    </p:spTree>
    <p:extLst>
      <p:ext uri="{BB962C8B-B14F-4D97-AF65-F5344CB8AC3E}">
        <p14:creationId xmlns:p14="http://schemas.microsoft.com/office/powerpoint/2010/main" val="214627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C2826-4CA2-DCDA-A2DF-D48626A5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65AC5-E956-6ED6-324F-0E23DEC56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A07EA-6B79-F998-1309-5582A43F06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0510A3-10BF-2300-D5D8-DBA3C797A460}"/>
              </a:ext>
            </a:extLst>
          </p:cNvPr>
          <p:cNvSpPr>
            <a:spLocks noGrp="1"/>
          </p:cNvSpPr>
          <p:nvPr>
            <p:ph type="sldNum" sz="quarter" idx="5"/>
          </p:nvPr>
        </p:nvSpPr>
        <p:spPr/>
        <p:txBody>
          <a:bodyPr/>
          <a:lstStyle/>
          <a:p>
            <a:fld id="{58B6414A-BA14-4DDA-AFF4-139240F35821}" type="slidenum">
              <a:rPr lang="en-US" altLang="en-US" smtClean="0"/>
              <a:pPr/>
              <a:t>16</a:t>
            </a:fld>
            <a:endParaRPr lang="en-US" altLang="en-US"/>
          </a:p>
        </p:txBody>
      </p:sp>
    </p:spTree>
    <p:extLst>
      <p:ext uri="{BB962C8B-B14F-4D97-AF65-F5344CB8AC3E}">
        <p14:creationId xmlns:p14="http://schemas.microsoft.com/office/powerpoint/2010/main" val="220226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5DA98-A1A1-07D9-100A-11E22A420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0403-8A9B-53EC-0518-0556EDF6E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26732-D411-3B6A-772B-B4179C45A7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21B039-8B59-B2FF-468E-B45C37B17C29}"/>
              </a:ext>
            </a:extLst>
          </p:cNvPr>
          <p:cNvSpPr>
            <a:spLocks noGrp="1"/>
          </p:cNvSpPr>
          <p:nvPr>
            <p:ph type="sldNum" sz="quarter" idx="5"/>
          </p:nvPr>
        </p:nvSpPr>
        <p:spPr/>
        <p:txBody>
          <a:bodyPr/>
          <a:lstStyle/>
          <a:p>
            <a:fld id="{58B6414A-BA14-4DDA-AFF4-139240F35821}" type="slidenum">
              <a:rPr lang="en-US" altLang="en-US" smtClean="0"/>
              <a:pPr/>
              <a:t>17</a:t>
            </a:fld>
            <a:endParaRPr lang="en-US" altLang="en-US"/>
          </a:p>
        </p:txBody>
      </p:sp>
    </p:spTree>
    <p:extLst>
      <p:ext uri="{BB962C8B-B14F-4D97-AF65-F5344CB8AC3E}">
        <p14:creationId xmlns:p14="http://schemas.microsoft.com/office/powerpoint/2010/main" val="10733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21</a:t>
            </a:fld>
            <a:endParaRPr lang="en-US" altLang="en-US"/>
          </a:p>
        </p:txBody>
      </p:sp>
    </p:spTree>
    <p:extLst>
      <p:ext uri="{BB962C8B-B14F-4D97-AF65-F5344CB8AC3E}">
        <p14:creationId xmlns:p14="http://schemas.microsoft.com/office/powerpoint/2010/main" val="23073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(PDF) Design of Ecological Risk Criteria for the integrated management of Canadian oceans</a:t>
            </a:r>
            <a:endParaRPr lang="en-US"/>
          </a:p>
          <a:p>
            <a:r>
              <a:rPr lang="en-US"/>
              <a:t>Maybe </a:t>
            </a:r>
            <a:r>
              <a:rPr lang="en-US" err="1"/>
              <a:t>colour</a:t>
            </a:r>
            <a:r>
              <a:rPr lang="en-US"/>
              <a:t> + label directly on the figure</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22</a:t>
            </a:fld>
            <a:endParaRPr lang="en-US" altLang="en-US"/>
          </a:p>
        </p:txBody>
      </p:sp>
    </p:spTree>
    <p:extLst>
      <p:ext uri="{BB962C8B-B14F-4D97-AF65-F5344CB8AC3E}">
        <p14:creationId xmlns:p14="http://schemas.microsoft.com/office/powerpoint/2010/main" val="275156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Category names may change e.g., Discussion/Conclusion</a:t>
            </a:r>
          </a:p>
          <a:p>
            <a:r>
              <a:rPr lang="en-US" dirty="0"/>
              <a:t>Adjust Sockeye Lake Type vs River Type</a:t>
            </a:r>
          </a:p>
          <a:p>
            <a:r>
              <a:rPr lang="en-US" dirty="0"/>
              <a:t>Specify Pink Even (vs odd)</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a:t>
            </a:fld>
            <a:endParaRPr lang="en-US" altLang="en-US"/>
          </a:p>
        </p:txBody>
      </p:sp>
    </p:spTree>
    <p:extLst>
      <p:ext uri="{BB962C8B-B14F-4D97-AF65-F5344CB8AC3E}">
        <p14:creationId xmlns:p14="http://schemas.microsoft.com/office/powerpoint/2010/main" val="3651786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1B50D-194B-B7C5-67E3-D57026E36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6012A-BD7E-3FD1-847E-C1209DD560F5}"/>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A004D2-4568-7A9E-10B7-D9C6212F896C}"/>
              </a:ext>
            </a:extLst>
          </p:cNvPr>
          <p:cNvSpPr>
            <a:spLocks noGrp="1"/>
          </p:cNvSpPr>
          <p:nvPr>
            <p:ph type="body" idx="1"/>
          </p:nvPr>
        </p:nvSpPr>
        <p:spPr/>
        <p:txBody>
          <a:bodyPr/>
          <a:lstStyle/>
          <a:p>
            <a:r>
              <a:rPr lang="en-US"/>
              <a:t>Acknowledgments slide??</a:t>
            </a:r>
          </a:p>
        </p:txBody>
      </p:sp>
      <p:sp>
        <p:nvSpPr>
          <p:cNvPr id="4" name="Slide Number Placeholder 3">
            <a:extLst>
              <a:ext uri="{FF2B5EF4-FFF2-40B4-BE49-F238E27FC236}">
                <a16:creationId xmlns:a16="http://schemas.microsoft.com/office/drawing/2014/main" id="{4BA35EF1-4825-9727-26EF-F31E9F841BC8}"/>
              </a:ext>
            </a:extLst>
          </p:cNvPr>
          <p:cNvSpPr>
            <a:spLocks noGrp="1"/>
          </p:cNvSpPr>
          <p:nvPr>
            <p:ph type="sldNum" sz="quarter" idx="5"/>
          </p:nvPr>
        </p:nvSpPr>
        <p:spPr/>
        <p:txBody>
          <a:bodyPr/>
          <a:lstStyle/>
          <a:p>
            <a:fld id="{58B6414A-BA14-4DDA-AFF4-139240F35821}" type="slidenum">
              <a:rPr lang="en-US" altLang="en-US" smtClean="0"/>
              <a:pPr/>
              <a:t>24</a:t>
            </a:fld>
            <a:endParaRPr lang="en-US" altLang="en-US"/>
          </a:p>
        </p:txBody>
      </p:sp>
    </p:spTree>
    <p:extLst>
      <p:ext uri="{BB962C8B-B14F-4D97-AF65-F5344CB8AC3E}">
        <p14:creationId xmlns:p14="http://schemas.microsoft.com/office/powerpoint/2010/main" val="384755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3</a:t>
            </a:fld>
            <a:endParaRPr lang="en-US" altLang="en-US"/>
          </a:p>
        </p:txBody>
      </p:sp>
    </p:spTree>
    <p:extLst>
      <p:ext uri="{BB962C8B-B14F-4D97-AF65-F5344CB8AC3E}">
        <p14:creationId xmlns:p14="http://schemas.microsoft.com/office/powerpoint/2010/main" val="259725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4</a:t>
            </a:fld>
            <a:endParaRPr lang="en-US" altLang="en-US"/>
          </a:p>
        </p:txBody>
      </p:sp>
    </p:spTree>
    <p:extLst>
      <p:ext uri="{BB962C8B-B14F-4D97-AF65-F5344CB8AC3E}">
        <p14:creationId xmlns:p14="http://schemas.microsoft.com/office/powerpoint/2010/main" val="352652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39F14-3A05-E54E-6283-A108776BB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50EF3-3230-1DF6-1DCC-5A5ECCE8F9C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DD1FD5E-1EB9-BF64-0847-B9B1EF45B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1293F2-FED0-697D-DA1B-FB375D900CEE}"/>
              </a:ext>
            </a:extLst>
          </p:cNvPr>
          <p:cNvSpPr>
            <a:spLocks noGrp="1"/>
          </p:cNvSpPr>
          <p:nvPr>
            <p:ph type="sldNum" sz="quarter" idx="5"/>
          </p:nvPr>
        </p:nvSpPr>
        <p:spPr/>
        <p:txBody>
          <a:bodyPr/>
          <a:lstStyle/>
          <a:p>
            <a:fld id="{58B6414A-BA14-4DDA-AFF4-139240F35821}" type="slidenum">
              <a:rPr lang="en-US" altLang="en-US" smtClean="0"/>
              <a:pPr/>
              <a:t>5</a:t>
            </a:fld>
            <a:endParaRPr lang="en-US" altLang="en-US"/>
          </a:p>
        </p:txBody>
      </p:sp>
    </p:spTree>
    <p:extLst>
      <p:ext uri="{BB962C8B-B14F-4D97-AF65-F5344CB8AC3E}">
        <p14:creationId xmlns:p14="http://schemas.microsoft.com/office/powerpoint/2010/main" val="261557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100">
                <a:latin typeface="Century Gothic" panose="020B0502020202020204" pitchFamily="34" charset="0"/>
              </a:rPr>
              <a:t>Need to update map. Maybe colour by Area. Change projection.</a:t>
            </a: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6</a:t>
            </a:fld>
            <a:endParaRPr lang="en-US" altLang="en-US"/>
          </a:p>
        </p:txBody>
      </p:sp>
    </p:spTree>
    <p:extLst>
      <p:ext uri="{BB962C8B-B14F-4D97-AF65-F5344CB8AC3E}">
        <p14:creationId xmlns:p14="http://schemas.microsoft.com/office/powerpoint/2010/main" val="298337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7</a:t>
            </a:fld>
            <a:endParaRPr lang="en-US" altLang="en-US"/>
          </a:p>
        </p:txBody>
      </p:sp>
    </p:spTree>
    <p:extLst>
      <p:ext uri="{BB962C8B-B14F-4D97-AF65-F5344CB8AC3E}">
        <p14:creationId xmlns:p14="http://schemas.microsoft.com/office/powerpoint/2010/main" val="327503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8</a:t>
            </a:fld>
            <a:endParaRPr lang="en-US" altLang="en-US"/>
          </a:p>
        </p:txBody>
      </p:sp>
    </p:spTree>
    <p:extLst>
      <p:ext uri="{BB962C8B-B14F-4D97-AF65-F5344CB8AC3E}">
        <p14:creationId xmlns:p14="http://schemas.microsoft.com/office/powerpoint/2010/main" val="112014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6A59-823F-36D4-9C87-A173D0438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EB61-5949-F62D-041B-AE51F8A80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D17F-18F4-E3DA-19CD-87FCD65DBFBF}"/>
              </a:ext>
            </a:extLst>
          </p:cNvPr>
          <p:cNvSpPr>
            <a:spLocks noGrp="1"/>
          </p:cNvSpPr>
          <p:nvPr>
            <p:ph type="body" idx="1"/>
          </p:nvPr>
        </p:nvSpPr>
        <p:spPr/>
        <p:txBody>
          <a:bodyPr/>
          <a:lstStyle/>
          <a:p>
            <a:r>
              <a:rPr lang="en-US" dirty="0">
                <a:ea typeface="ヒラギノ角ゴ Pro W3"/>
                <a:cs typeface="Calibri"/>
              </a:rPr>
              <a:t>Should color be removed? Keep that specific to WSP?</a:t>
            </a:r>
            <a:br>
              <a:rPr lang="en-US" dirty="0">
                <a:ea typeface="ヒラギノ角ゴ Pro W3"/>
                <a:cs typeface="+mn-lt"/>
              </a:rPr>
            </a:br>
            <a:r>
              <a:rPr lang="en-US" dirty="0">
                <a:ea typeface="ヒラギノ角ゴ Pro W3"/>
                <a:cs typeface="Calibri"/>
              </a:rPr>
              <a:t>Adjust to be more than just LRP</a:t>
            </a:r>
          </a:p>
        </p:txBody>
      </p:sp>
      <p:sp>
        <p:nvSpPr>
          <p:cNvPr id="4" name="Slide Number Placeholder 3">
            <a:extLst>
              <a:ext uri="{FF2B5EF4-FFF2-40B4-BE49-F238E27FC236}">
                <a16:creationId xmlns:a16="http://schemas.microsoft.com/office/drawing/2014/main" id="{D5CC3492-C46C-0319-D0E9-B649430F5854}"/>
              </a:ext>
            </a:extLst>
          </p:cNvPr>
          <p:cNvSpPr>
            <a:spLocks noGrp="1"/>
          </p:cNvSpPr>
          <p:nvPr>
            <p:ph type="sldNum" sz="quarter" idx="5"/>
          </p:nvPr>
        </p:nvSpPr>
        <p:spPr/>
        <p:txBody>
          <a:bodyPr/>
          <a:lstStyle/>
          <a:p>
            <a:fld id="{58B6414A-BA14-4DDA-AFF4-139240F35821}" type="slidenum">
              <a:rPr lang="en-US" altLang="en-US" smtClean="0"/>
              <a:pPr/>
              <a:t>9</a:t>
            </a:fld>
            <a:endParaRPr lang="en-US" altLang="en-US"/>
          </a:p>
        </p:txBody>
      </p:sp>
    </p:spTree>
    <p:extLst>
      <p:ext uri="{BB962C8B-B14F-4D97-AF65-F5344CB8AC3E}">
        <p14:creationId xmlns:p14="http://schemas.microsoft.com/office/powerpoint/2010/main" val="31785814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78E68-B847-55E4-324B-9A21EE42888C}"/>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4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0F24ED5-5096-2EAE-707B-54A927ADB030}"/>
              </a:ext>
            </a:extLst>
          </p:cNvPr>
          <p:cNvSpPr>
            <a:spLocks noGrp="1"/>
          </p:cNvSpPr>
          <p:nvPr>
            <p:ph type="sldNum" sz="quarter" idx="10"/>
          </p:nvPr>
        </p:nvSpPr>
        <p:spPr>
          <a:xfrm>
            <a:off x="567696" y="6259967"/>
            <a:ext cx="564409" cy="365125"/>
          </a:xfrm>
          <a:prstGeom prst="rect">
            <a:avLst/>
          </a:prstGeom>
        </p:spPr>
        <p:txBody>
          <a:bodyPr/>
          <a:lstStyle/>
          <a:p>
            <a:fld id="{4AF31215-D414-49A1-B0BE-FA6A849F09BB}" type="slidenum">
              <a:rPr lang="en-US" altLang="en-US" smtClean="0"/>
              <a:pPr/>
              <a:t>‹#›</a:t>
            </a:fld>
            <a:endParaRPr lang="en-US" altLang="en-US"/>
          </a:p>
        </p:txBody>
      </p:sp>
      <p:pic>
        <p:nvPicPr>
          <p:cNvPr id="7" name="Picture 3" descr="\\prod.prv\shared\NCR\CMO\CMB_NEW\0400-Comms Svcs\480 - Publishing and Production\!Flag Signatures\Canada Wordmark\Colour\Canada_Colour.png">
            <a:extLst>
              <a:ext uri="{FF2B5EF4-FFF2-40B4-BE49-F238E27FC236}">
                <a16:creationId xmlns:a16="http://schemas.microsoft.com/office/drawing/2014/main" id="{58BAB1A2-29FC-68A9-017B-94146F49FBE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extLst>
      <p:ext uri="{BB962C8B-B14F-4D97-AF65-F5344CB8AC3E}">
        <p14:creationId xmlns:p14="http://schemas.microsoft.com/office/powerpoint/2010/main" val="14620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2BF17-4193-C6FC-AC84-55F6C81846FD}"/>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22" name="Rectangle 21">
            <a:extLst>
              <a:ext uri="{FF2B5EF4-FFF2-40B4-BE49-F238E27FC236}">
                <a16:creationId xmlns:a16="http://schemas.microsoft.com/office/drawing/2014/main" id="{C04CF8E6-7043-0A1D-2768-9FC1C3669BE9}"/>
              </a:ext>
            </a:extLst>
          </p:cNvPr>
          <p:cNvSpPr/>
          <p:nvPr userDrawn="1"/>
        </p:nvSpPr>
        <p:spPr>
          <a:xfrm>
            <a:off x="-1" y="727531"/>
            <a:ext cx="12192000" cy="5395913"/>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3" descr="\\prod.prv\shared\NCR\CMO\CMB_NEW\0400-Comms Svcs\480 - Publishing and Production\!Flag Signatures\Canada Wordmark\Colour\Canada_Colour.png">
            <a:extLst>
              <a:ext uri="{FF2B5EF4-FFF2-40B4-BE49-F238E27FC236}">
                <a16:creationId xmlns:a16="http://schemas.microsoft.com/office/drawing/2014/main" id="{0E00909B-063F-ACCD-19D0-C1624A76987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6" name="Rectangle 5">
            <a:extLst>
              <a:ext uri="{FF2B5EF4-FFF2-40B4-BE49-F238E27FC236}">
                <a16:creationId xmlns:a16="http://schemas.microsoft.com/office/drawing/2014/main" id="{E946A01A-8A7F-D9B5-0A17-AEA65CC978C4}"/>
              </a:ext>
            </a:extLst>
          </p:cNvPr>
          <p:cNvSpPr/>
          <p:nvPr userDrawn="1"/>
        </p:nvSpPr>
        <p:spPr>
          <a:xfrm>
            <a:off x="6096000"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A6353D-BAE3-8057-F27D-1E15C38A4186}"/>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ECAD60D-2B96-63D3-A347-18ABAA2DEB14}"/>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58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C3B58F7-7F45-5514-8B59-F0788F965C3B}"/>
              </a:ext>
            </a:extLst>
          </p:cNvPr>
          <p:cNvSpPr txBox="1">
            <a:spLocks/>
          </p:cNvSpPr>
          <p:nvPr userDrawn="1"/>
        </p:nvSpPr>
        <p:spPr>
          <a:xfrm rot="16200000">
            <a:off x="8255264" y="4411489"/>
            <a:ext cx="2436466"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2000" spc="30">
                <a:ln w="6350">
                  <a:noFill/>
                </a:ln>
                <a:solidFill>
                  <a:schemeClr val="bg1"/>
                </a:solidFill>
                <a:effectLst/>
                <a:latin typeface="Segoe UI" panose="020B0502040204020203" pitchFamily="34" charset="0"/>
                <a:ea typeface="ヒラギノ角ゴ Pro W3" pitchFamily="127" charset="-128"/>
                <a:cs typeface="Segoe UI" panose="020B0502040204020203" pitchFamily="34" charset="0"/>
              </a:rPr>
              <a:t>OUTLINE</a:t>
            </a:r>
          </a:p>
        </p:txBody>
      </p:sp>
      <p:sp>
        <p:nvSpPr>
          <p:cNvPr id="8" name="Rectangle 7">
            <a:extLst>
              <a:ext uri="{FF2B5EF4-FFF2-40B4-BE49-F238E27FC236}">
                <a16:creationId xmlns:a16="http://schemas.microsoft.com/office/drawing/2014/main" id="{E3D49D43-4A2A-65A3-8F86-15C0B4ED8F76}"/>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80E1AD-9D03-0B84-0DDC-8303B509CE88}"/>
              </a:ext>
            </a:extLst>
          </p:cNvPr>
          <p:cNvSpPr>
            <a:spLocks noGrp="1"/>
          </p:cNvSpPr>
          <p:nvPr>
            <p:ph type="title"/>
          </p:nvPr>
        </p:nvSpPr>
        <p:spPr>
          <a:xfrm>
            <a:off x="1264714" y="148168"/>
            <a:ext cx="10515600" cy="438022"/>
          </a:xfrm>
          <a:prstGeom prst="rect">
            <a:avLst/>
          </a:prstGeom>
        </p:spPr>
        <p:txBody>
          <a:bodyPr/>
          <a:lstStyle>
            <a:lvl1pPr>
              <a:defRPr sz="2000">
                <a:ln w="6350">
                  <a:noFill/>
                </a:ln>
                <a:effectLst/>
              </a:defRPr>
            </a:lvl1pPr>
          </a:lstStyle>
          <a:p>
            <a:r>
              <a:rPr lang="en-US"/>
              <a:t>Click to edit Master title style</a:t>
            </a:r>
          </a:p>
        </p:txBody>
      </p:sp>
      <p:sp>
        <p:nvSpPr>
          <p:cNvPr id="9" name="Text Placeholder 8">
            <a:extLst>
              <a:ext uri="{FF2B5EF4-FFF2-40B4-BE49-F238E27FC236}">
                <a16:creationId xmlns:a16="http://schemas.microsoft.com/office/drawing/2014/main" id="{0F5FF97C-8F1C-00D4-2C0A-EF5DB21DC781}"/>
              </a:ext>
            </a:extLst>
          </p:cNvPr>
          <p:cNvSpPr>
            <a:spLocks noGrp="1"/>
          </p:cNvSpPr>
          <p:nvPr>
            <p:ph type="body" sz="quarter" idx="13" hasCustomPrompt="1"/>
          </p:nvPr>
        </p:nvSpPr>
        <p:spPr>
          <a:xfrm>
            <a:off x="938213" y="968375"/>
            <a:ext cx="3681412" cy="617538"/>
          </a:xfrm>
          <a:prstGeom prst="rect">
            <a:avLst/>
          </a:prstGeom>
        </p:spPr>
        <p:txBody>
          <a:bodyPr/>
          <a:lstStyle>
            <a:lvl1pPr marL="0" indent="0">
              <a:buNone/>
              <a:defRPr/>
            </a:lvl1pPr>
          </a:lstStyle>
          <a:p>
            <a:pPr lvl="0"/>
            <a:r>
              <a:rPr lang="en-US"/>
              <a:t>TEXT</a:t>
            </a:r>
          </a:p>
        </p:txBody>
      </p:sp>
    </p:spTree>
    <p:extLst>
      <p:ext uri="{BB962C8B-B14F-4D97-AF65-F5344CB8AC3E}">
        <p14:creationId xmlns:p14="http://schemas.microsoft.com/office/powerpoint/2010/main" val="404290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32BB9-1C9D-3DB5-E1E1-BE99A69A2F70}"/>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47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F89F82-F064-991E-6BBE-629C7BFB0FAA}"/>
              </a:ext>
            </a:extLst>
          </p:cNvPr>
          <p:cNvSpPr txBox="1"/>
          <p:nvPr userDrawn="1">
            <p:extLst>
              <p:ext uri="{1162E1C5-73C7-4A58-AE30-91384D911F3F}">
                <p184:classification xmlns:p184="http://schemas.microsoft.com/office/powerpoint/2018/4/main" val="hdr"/>
              </p:ext>
            </p:extLst>
          </p:nvPr>
        </p:nvSpPr>
        <p:spPr>
          <a:xfrm>
            <a:off x="7415214" y="63503"/>
            <a:ext cx="1700212" cy="103875"/>
          </a:xfrm>
          <a:prstGeom prst="rect">
            <a:avLst/>
          </a:prstGeom>
        </p:spPr>
        <p:txBody>
          <a:bodyPr horzOverflow="overflow" lIns="0" tIns="0" rIns="0" bIns="0">
            <a:spAutoFit/>
          </a:bodyPr>
          <a:lstStyle/>
          <a:p>
            <a:pPr algn="l"/>
            <a:r>
              <a:rPr lang="en-US" sz="675">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Non-Classifié</a:t>
            </a:r>
          </a:p>
        </p:txBody>
      </p:sp>
      <p:pic>
        <p:nvPicPr>
          <p:cNvPr id="10" name="Picture 9" descr="A river with fog and trees in the background&#10;&#10;AI-generated content may be incorrect.">
            <a:extLst>
              <a:ext uri="{FF2B5EF4-FFF2-40B4-BE49-F238E27FC236}">
                <a16:creationId xmlns:a16="http://schemas.microsoft.com/office/drawing/2014/main" id="{534DC0AC-9905-7ACD-C36A-9F88F384FC0A}"/>
              </a:ext>
            </a:extLst>
          </p:cNvPr>
          <p:cNvPicPr>
            <a:picLocks noChangeAspect="1"/>
          </p:cNvPicPr>
          <p:nvPr userDrawn="1"/>
        </p:nvPicPr>
        <p:blipFill>
          <a:blip r:embed="rId6"/>
          <a:srcRect l="11975" t="5320" r="3801" b="10173"/>
          <a:stretch/>
        </p:blipFill>
        <p:spPr>
          <a:xfrm>
            <a:off x="0" y="0"/>
            <a:ext cx="12192001" cy="6857998"/>
          </a:xfrm>
          <a:prstGeom prst="rect">
            <a:avLst/>
          </a:prstGeom>
        </p:spPr>
      </p:pic>
      <p:grpSp>
        <p:nvGrpSpPr>
          <p:cNvPr id="12" name="Group 11">
            <a:extLst>
              <a:ext uri="{FF2B5EF4-FFF2-40B4-BE49-F238E27FC236}">
                <a16:creationId xmlns:a16="http://schemas.microsoft.com/office/drawing/2014/main" id="{ACB5D0BB-C439-EE8E-453D-40CCCE48A6AE}"/>
              </a:ext>
            </a:extLst>
          </p:cNvPr>
          <p:cNvGrpSpPr/>
          <p:nvPr userDrawn="1"/>
        </p:nvGrpSpPr>
        <p:grpSpPr>
          <a:xfrm>
            <a:off x="1185867" y="232915"/>
            <a:ext cx="3228856" cy="234633"/>
            <a:chOff x="1277700" y="1490215"/>
            <a:chExt cx="2972359" cy="215994"/>
          </a:xfrm>
        </p:grpSpPr>
        <p:sp>
          <p:nvSpPr>
            <p:cNvPr id="15" name="Rectangle 14">
              <a:extLst>
                <a:ext uri="{FF2B5EF4-FFF2-40B4-BE49-F238E27FC236}">
                  <a16:creationId xmlns:a16="http://schemas.microsoft.com/office/drawing/2014/main" id="{2ADDB93F-502F-8BB5-B71D-CAD7FE969F66}"/>
                </a:ext>
              </a:extLst>
            </p:cNvPr>
            <p:cNvSpPr/>
            <p:nvPr userDrawn="1"/>
          </p:nvSpPr>
          <p:spPr>
            <a:xfrm>
              <a:off x="1277700" y="1490215"/>
              <a:ext cx="432593" cy="215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8A0096-3AC0-A61E-78ED-393D985138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77700" y="1490215"/>
              <a:ext cx="2972359" cy="215994"/>
            </a:xfrm>
            <a:prstGeom prst="rect">
              <a:avLst/>
            </a:prstGeom>
          </p:spPr>
        </p:pic>
      </p:grpSp>
      <p:sp>
        <p:nvSpPr>
          <p:cNvPr id="18" name="Slide Number Placeholder 5">
            <a:extLst>
              <a:ext uri="{FF2B5EF4-FFF2-40B4-BE49-F238E27FC236}">
                <a16:creationId xmlns:a16="http://schemas.microsoft.com/office/drawing/2014/main" id="{7CE74CA2-1AF6-D605-B6D2-84852D9528A1}"/>
              </a:ext>
            </a:extLst>
          </p:cNvPr>
          <p:cNvSpPr txBox="1">
            <a:spLocks/>
          </p:cNvSpPr>
          <p:nvPr userDrawn="1"/>
        </p:nvSpPr>
        <p:spPr>
          <a:xfrm>
            <a:off x="457204" y="6459865"/>
            <a:ext cx="982663" cy="16522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egoe UI Semilight" panose="020B0402040204020203" pitchFamily="34" charset="0"/>
                <a:ea typeface="ヒラギノ角ゴ Pro W3" pitchFamily="127" charset="-128"/>
                <a:cs typeface="Segoe UI Semilight" panose="020B0402040204020203"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a:lstStyle>
          <a:p>
            <a:endParaRPr lang="en-US" altLang="en-US"/>
          </a:p>
        </p:txBody>
      </p:sp>
      <p:sp>
        <p:nvSpPr>
          <p:cNvPr id="19" name="Slide Number Placeholder 5">
            <a:extLst>
              <a:ext uri="{FF2B5EF4-FFF2-40B4-BE49-F238E27FC236}">
                <a16:creationId xmlns:a16="http://schemas.microsoft.com/office/drawing/2014/main" id="{1E4AD7A9-5927-B6A7-864F-4375D8AA3771}"/>
              </a:ext>
            </a:extLst>
          </p:cNvPr>
          <p:cNvSpPr>
            <a:spLocks noGrp="1"/>
          </p:cNvSpPr>
          <p:nvPr>
            <p:ph type="sldNum" sz="quarter" idx="4"/>
          </p:nvPr>
        </p:nvSpPr>
        <p:spPr>
          <a:xfrm>
            <a:off x="425771" y="6259966"/>
            <a:ext cx="423307" cy="365125"/>
          </a:xfrm>
          <a:prstGeom prst="rect">
            <a:avLst/>
          </a:prstGeom>
        </p:spPr>
        <p:txBody>
          <a:bodyPr vert="horz" wrap="square" lIns="91440" tIns="45720" rIns="91440" bIns="45720" numCol="1" anchor="ctr" anchorCtr="0" compatLnSpc="1">
            <a:prstTxWarp prst="textNoShape">
              <a:avLst/>
            </a:prstTxWarp>
          </a:bodyPr>
          <a:lstStyle>
            <a:lvl1pPr algn="l">
              <a:defRPr sz="1000">
                <a:solidFill>
                  <a:schemeClr val="bg1"/>
                </a:solidFill>
                <a:latin typeface="Segoe UI Semilight" panose="020B0402040204020203" pitchFamily="34" charset="0"/>
                <a:cs typeface="Segoe UI Semilight" panose="020B0402040204020203" pitchFamily="34" charset="0"/>
              </a:defRPr>
            </a:lvl1pPr>
          </a:lstStyle>
          <a:p>
            <a:fld id="{4AF31215-D414-49A1-B0BE-FA6A849F09BB}" type="slidenum">
              <a:rPr lang="en-US" altLang="en-US" smtClean="0"/>
              <a:pPr/>
              <a:t>‹#›</a:t>
            </a:fld>
            <a:endParaRPr lang="en-US" altLang="en-US"/>
          </a:p>
        </p:txBody>
      </p:sp>
      <p:pic>
        <p:nvPicPr>
          <p:cNvPr id="20" name="Picture 3" descr="\\prod.prv\shared\NCR\CMO\CMB_NEW\0400-Comms Svcs\480 - Publishing and Production\!Flag Signatures\Canada Wordmark\Colour\Canada_Colour.png">
            <a:extLst>
              <a:ext uri="{FF2B5EF4-FFF2-40B4-BE49-F238E27FC236}">
                <a16:creationId xmlns:a16="http://schemas.microsoft.com/office/drawing/2014/main" id="{3BBF7516-32E1-4273-986F-06D03EC1A835}"/>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cSld>
  <p:clrMap bg1="lt1" tx1="dk1" bg2="lt2" tx2="dk2" accent1="accent1" accent2="accent2" accent3="accent3" accent4="accent4" accent5="accent5" accent6="accent6" hlink="hlink" folHlink="folHlink"/>
  <p:sldLayoutIdLst>
    <p:sldLayoutId id="2147483955" r:id="rId1"/>
    <p:sldLayoutId id="2147483953" r:id="rId2"/>
    <p:sldLayoutId id="2147483956" r:id="rId3"/>
    <p:sldLayoutId id="2147483954" r:id="rId4"/>
  </p:sldLayoutIdLst>
  <p:hf hdr="0" ftr="0" dt="0"/>
  <p:txStyles>
    <p:titleStyle>
      <a:lvl1pPr algn="r" defTabSz="257175" rtl="0" eaLnBrk="1" fontAlgn="base" hangingPunct="1">
        <a:spcBef>
          <a:spcPct val="0"/>
        </a:spcBef>
        <a:spcAft>
          <a:spcPct val="0"/>
        </a:spcAft>
        <a:defRPr lang="en-US" sz="225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2pPr>
      <a:lvl3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3pPr>
      <a:lvl4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4pPr>
      <a:lvl5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5pPr>
      <a:lvl6pPr marL="25717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6pPr>
      <a:lvl7pPr marL="51435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7pPr>
      <a:lvl8pPr marL="77152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8pPr>
      <a:lvl9pPr marL="102870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9pPr>
    </p:titleStyle>
    <p:body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aves-vagues.dfo-mpo.gc.ca/library-bibliotheque/41263625.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aves-vagues.dfo-mpo.gc.ca/library-bibliotheque/41298469.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2" y="6434464"/>
            <a:ext cx="238110" cy="205383"/>
          </a:xfrm>
        </p:spPr>
        <p:txBody>
          <a:bodyPr/>
          <a:lstStyle/>
          <a:p>
            <a:fld id="{A3C1C3F4-7627-499B-A387-D46B6B71D0BD}" type="slidenum">
              <a:rPr lang="en-US" altLang="en-US" smtClean="0"/>
              <a:pPr/>
              <a:t>1</a:t>
            </a:fld>
            <a:endParaRPr lang="en-US" altLang="en-US"/>
          </a:p>
        </p:txBody>
      </p:sp>
      <p:sp>
        <p:nvSpPr>
          <p:cNvPr id="22530" name="Title 1"/>
          <p:cNvSpPr>
            <a:spLocks noGrp="1"/>
          </p:cNvSpPr>
          <p:nvPr>
            <p:ph type="ctrTitle" idx="4294967295"/>
          </p:nvPr>
        </p:nvSpPr>
        <p:spPr>
          <a:xfrm>
            <a:off x="5829300" y="4670825"/>
            <a:ext cx="5979122" cy="787598"/>
          </a:xfrm>
          <a:prstGeom prst="rect">
            <a:avLst/>
          </a:prstGeom>
        </p:spPr>
        <p:txBody>
          <a:bodyPr>
            <a:noAutofit/>
          </a:bodyPr>
          <a:lstStyle/>
          <a:p>
            <a:pPr algn="r" eaLnBrk="1" hangingPunct="1">
              <a:lnSpc>
                <a:spcPct val="90000"/>
              </a:lnSpc>
            </a:pPr>
            <a:r>
              <a:rPr lang="en-CA" altLang="en-US" sz="4200" spc="-85">
                <a:solidFill>
                  <a:schemeClr val="bg1"/>
                </a:solidFill>
                <a:effectLst>
                  <a:glow rad="127000">
                    <a:schemeClr val="tx1">
                      <a:alpha val="10000"/>
                    </a:schemeClr>
                  </a:glow>
                </a:effectLst>
                <a:ea typeface="ヒラギノ角ゴ Pro W3" pitchFamily="127" charset="-128"/>
              </a:rPr>
              <a:t>Preliminary 2025</a:t>
            </a:r>
            <a:br>
              <a:rPr lang="en-CA" altLang="en-US" sz="4200" spc="-85">
                <a:solidFill>
                  <a:schemeClr val="bg1"/>
                </a:solidFill>
                <a:effectLst>
                  <a:glow rad="127000">
                    <a:schemeClr val="tx1">
                      <a:alpha val="10000"/>
                    </a:schemeClr>
                  </a:glow>
                </a:effectLst>
                <a:ea typeface="ヒラギノ角ゴ Pro W3" pitchFamily="127" charset="-128"/>
              </a:rPr>
            </a:br>
            <a:r>
              <a:rPr lang="en-CA" altLang="en-US" sz="4200" spc="-85">
                <a:solidFill>
                  <a:schemeClr val="bg1"/>
                </a:solidFill>
                <a:effectLst>
                  <a:glow rad="127000">
                    <a:schemeClr val="tx1">
                      <a:alpha val="10000"/>
                    </a:schemeClr>
                  </a:glow>
                </a:effectLst>
                <a:ea typeface="ヒラギノ角ゴ Pro W3" pitchFamily="127" charset="-128"/>
              </a:rPr>
              <a:t>Pacific Salmon Outlook</a:t>
            </a:r>
          </a:p>
        </p:txBody>
      </p:sp>
    </p:spTree>
    <p:extLst>
      <p:ext uri="{BB962C8B-B14F-4D97-AF65-F5344CB8AC3E}">
        <p14:creationId xmlns:p14="http://schemas.microsoft.com/office/powerpoint/2010/main" val="150114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9CD0-C654-0760-A251-91CAD66B88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61CEC5-9E5D-3B43-186C-DBE0225DBC1E}"/>
              </a:ext>
            </a:extLst>
          </p:cNvPr>
          <p:cNvSpPr>
            <a:spLocks noGrp="1"/>
          </p:cNvSpPr>
          <p:nvPr>
            <p:ph type="sldNum" sz="quarter" idx="12"/>
          </p:nvPr>
        </p:nvSpPr>
        <p:spPr/>
        <p:txBody>
          <a:bodyPr/>
          <a:lstStyle/>
          <a:p>
            <a:pPr algn="l"/>
            <a:fld id="{A3C1C3F4-7627-499B-A387-D46B6B71D0BD}" type="slidenum">
              <a:rPr lang="en-US" altLang="en-US" smtClean="0"/>
              <a:pPr algn="l"/>
              <a:t>10</a:t>
            </a:fld>
            <a:endParaRPr lang="en-US" altLang="en-US"/>
          </a:p>
        </p:txBody>
      </p:sp>
      <p:graphicFrame>
        <p:nvGraphicFramePr>
          <p:cNvPr id="9" name="Table 8">
            <a:extLst>
              <a:ext uri="{FF2B5EF4-FFF2-40B4-BE49-F238E27FC236}">
                <a16:creationId xmlns:a16="http://schemas.microsoft.com/office/drawing/2014/main" id="{0CC05A5D-43BB-E8F4-B76D-FA73FD13501E}"/>
              </a:ext>
            </a:extLst>
          </p:cNvPr>
          <p:cNvGraphicFramePr>
            <a:graphicFrameLocks noGrp="1"/>
          </p:cNvGraphicFramePr>
          <p:nvPr>
            <p:extLst>
              <p:ext uri="{D42A27DB-BD31-4B8C-83A1-F6EECF244321}">
                <p14:modId xmlns:p14="http://schemas.microsoft.com/office/powerpoint/2010/main" val="3620014275"/>
              </p:ext>
            </p:extLst>
          </p:nvPr>
        </p:nvGraphicFramePr>
        <p:xfrm>
          <a:off x="580545" y="2175261"/>
          <a:ext cx="5486880" cy="2875216"/>
        </p:xfrm>
        <a:graphic>
          <a:graphicData uri="http://schemas.openxmlformats.org/drawingml/2006/table">
            <a:tbl>
              <a:tblPr firstRow="1" firstCol="1" bandRow="1">
                <a:tableStyleId>{5C22544A-7EE6-4342-B048-85BDC9FD1C3A}</a:tableStyleId>
              </a:tblPr>
              <a:tblGrid>
                <a:gridCol w="773569">
                  <a:extLst>
                    <a:ext uri="{9D8B030D-6E8A-4147-A177-3AD203B41FA5}">
                      <a16:colId xmlns:a16="http://schemas.microsoft.com/office/drawing/2014/main" val="138772484"/>
                    </a:ext>
                  </a:extLst>
                </a:gridCol>
                <a:gridCol w="1029648">
                  <a:extLst>
                    <a:ext uri="{9D8B030D-6E8A-4147-A177-3AD203B41FA5}">
                      <a16:colId xmlns:a16="http://schemas.microsoft.com/office/drawing/2014/main" val="1076172864"/>
                    </a:ext>
                  </a:extLst>
                </a:gridCol>
                <a:gridCol w="976298">
                  <a:extLst>
                    <a:ext uri="{9D8B030D-6E8A-4147-A177-3AD203B41FA5}">
                      <a16:colId xmlns:a16="http://schemas.microsoft.com/office/drawing/2014/main" val="986120193"/>
                    </a:ext>
                  </a:extLst>
                </a:gridCol>
                <a:gridCol w="189354">
                  <a:extLst>
                    <a:ext uri="{9D8B030D-6E8A-4147-A177-3AD203B41FA5}">
                      <a16:colId xmlns:a16="http://schemas.microsoft.com/office/drawing/2014/main" val="3671081866"/>
                    </a:ext>
                  </a:extLst>
                </a:gridCol>
                <a:gridCol w="1254777">
                  <a:extLst>
                    <a:ext uri="{9D8B030D-6E8A-4147-A177-3AD203B41FA5}">
                      <a16:colId xmlns:a16="http://schemas.microsoft.com/office/drawing/2014/main" val="401176829"/>
                    </a:ext>
                  </a:extLst>
                </a:gridCol>
                <a:gridCol w="1263234">
                  <a:extLst>
                    <a:ext uri="{9D8B030D-6E8A-4147-A177-3AD203B41FA5}">
                      <a16:colId xmlns:a16="http://schemas.microsoft.com/office/drawing/2014/main" val="1798188629"/>
                    </a:ext>
                  </a:extLst>
                </a:gridCol>
              </a:tblGrid>
              <a:tr h="395665">
                <a:tc row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Outlook </a:t>
                      </a:r>
                    </a:p>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Category</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CUs or SMUs with references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tc>
                  <a:txBody>
                    <a:bodyPr/>
                    <a:lstStyle/>
                    <a:p>
                      <a:pPr algn="ctr">
                        <a:spcAft>
                          <a:spcPts val="0"/>
                        </a:spcAft>
                      </a:pPr>
                      <a:endParaRPr lang="en-CA" sz="400">
                        <a:solidFill>
                          <a:schemeClr val="tx1"/>
                        </a:solidFill>
                        <a:effectLst/>
                        <a:latin typeface="Segoe UI Semibold" panose="020B0702040204020203" pitchFamily="34" charset="0"/>
                        <a:cs typeface="Segoe UI Semibold" panose="020B0702040204020203" pitchFamily="34" charset="0"/>
                      </a:endParaRPr>
                    </a:p>
                  </a:txBody>
                  <a:tcPr marL="81977" marR="81977" marT="40989" marB="409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Data-Limited CUs or SMUs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extLst>
                  <a:ext uri="{0D108BD9-81ED-4DB2-BD59-A6C34878D82A}">
                    <a16:rowId xmlns:a16="http://schemas.microsoft.com/office/drawing/2014/main" val="1906676828"/>
                  </a:ext>
                </a:extLst>
              </a:tr>
              <a:tr h="620118">
                <a:tc vMerge="1">
                  <a:txBody>
                    <a:bodyPr/>
                    <a:lstStyle/>
                    <a:p>
                      <a:endParaRPr lang="en-CA"/>
                    </a:p>
                  </a:txBody>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Wild Salmon Policy</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(SMU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Category </a:t>
                      </a:r>
                    </a:p>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Definition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Expected spawning abundance (percentile)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1355095"/>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1</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Red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Critical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Well 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&lt;25</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extLst>
                  <a:ext uri="{0D108BD9-81ED-4DB2-BD59-A6C34878D82A}">
                    <a16:rowId xmlns:a16="http://schemas.microsoft.com/office/drawing/2014/main" val="770684167"/>
                  </a:ext>
                </a:extLst>
              </a:tr>
              <a:tr h="454812">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2</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Amber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Cautious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25–40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extLst>
                  <a:ext uri="{0D108BD9-81ED-4DB2-BD59-A6C34878D82A}">
                    <a16:rowId xmlns:a16="http://schemas.microsoft.com/office/drawing/2014/main" val="1735382910"/>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3</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Near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40–60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1080579580"/>
                  </a:ext>
                </a:extLst>
              </a:tr>
              <a:tr h="34791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4</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Abundant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&gt;60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2221204773"/>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Data Deficient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Insufficient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information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Unknown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7922C04B-6A4B-8431-2F31-AA4CDA185D2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8" name="Picture 7" descr="A diagram of a different approach&#10;&#10;AI-generated content may be incorrect.">
            <a:extLst>
              <a:ext uri="{FF2B5EF4-FFF2-40B4-BE49-F238E27FC236}">
                <a16:creationId xmlns:a16="http://schemas.microsoft.com/office/drawing/2014/main" id="{5EFE7593-ABE6-C524-9365-28290F2CF30A}"/>
              </a:ext>
            </a:extLst>
          </p:cNvPr>
          <p:cNvPicPr>
            <a:picLocks noChangeAspect="1"/>
          </p:cNvPicPr>
          <p:nvPr/>
        </p:nvPicPr>
        <p:blipFill>
          <a:blip r:embed="rId3"/>
          <a:stretch>
            <a:fillRect/>
          </a:stretch>
        </p:blipFill>
        <p:spPr>
          <a:xfrm>
            <a:off x="6665338" y="1923408"/>
            <a:ext cx="5269487" cy="3571876"/>
          </a:xfrm>
          <a:prstGeom prst="rect">
            <a:avLst/>
          </a:prstGeom>
        </p:spPr>
      </p:pic>
      <p:sp>
        <p:nvSpPr>
          <p:cNvPr id="11" name="Arrow: Right 10">
            <a:extLst>
              <a:ext uri="{FF2B5EF4-FFF2-40B4-BE49-F238E27FC236}">
                <a16:creationId xmlns:a16="http://schemas.microsoft.com/office/drawing/2014/main" id="{73AC6553-4BD3-213D-FA9D-1D72D4D70E17}"/>
              </a:ext>
            </a:extLst>
          </p:cNvPr>
          <p:cNvSpPr/>
          <p:nvPr/>
        </p:nvSpPr>
        <p:spPr>
          <a:xfrm>
            <a:off x="6231010" y="3391846"/>
            <a:ext cx="405753" cy="317500"/>
          </a:xfrm>
          <a:prstGeom prst="rightArrow">
            <a:avLst/>
          </a:prstGeom>
          <a:solidFill>
            <a:srgbClr val="456B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6131073D-4283-6810-6A86-177643908C23}"/>
              </a:ext>
            </a:extLst>
          </p:cNvPr>
          <p:cNvSpPr txBox="1">
            <a:spLocks/>
          </p:cNvSpPr>
          <p:nvPr/>
        </p:nvSpPr>
        <p:spPr>
          <a:xfrm>
            <a:off x="609605" y="1015874"/>
            <a:ext cx="7953370"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Outlook Categories: Combining Approaches</a:t>
            </a:r>
          </a:p>
        </p:txBody>
      </p:sp>
    </p:spTree>
    <p:extLst>
      <p:ext uri="{BB962C8B-B14F-4D97-AF65-F5344CB8AC3E}">
        <p14:creationId xmlns:p14="http://schemas.microsoft.com/office/powerpoint/2010/main" val="54276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CCDCD68-E45C-E9EA-2912-302A18D01CF1}"/>
              </a:ext>
            </a:extLst>
          </p:cNvPr>
          <p:cNvSpPr/>
          <p:nvPr/>
        </p:nvSpPr>
        <p:spPr>
          <a:xfrm rot="5400000">
            <a:off x="1818839" y="409143"/>
            <a:ext cx="3391769" cy="7029452"/>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7405401-293B-FE36-D7D3-8639B8815959}"/>
              </a:ext>
            </a:extLst>
          </p:cNvPr>
          <p:cNvSpPr>
            <a:spLocks noGrp="1"/>
          </p:cNvSpPr>
          <p:nvPr>
            <p:ph type="sldNum" sz="quarter" idx="12"/>
          </p:nvPr>
        </p:nvSpPr>
        <p:spPr/>
        <p:txBody>
          <a:bodyPr/>
          <a:lstStyle/>
          <a:p>
            <a:pPr algn="l"/>
            <a:fld id="{78075564-AF6E-40FC-905A-F6C5E8D29614}" type="slidenum">
              <a:rPr lang="en-US" altLang="en-US" smtClean="0"/>
              <a:pPr algn="l"/>
              <a:t>11</a:t>
            </a:fld>
            <a:endParaRPr lang="en-US" altLang="en-US"/>
          </a:p>
        </p:txBody>
      </p:sp>
      <p:sp>
        <p:nvSpPr>
          <p:cNvPr id="2" name="Content Placeholder 13">
            <a:extLst>
              <a:ext uri="{FF2B5EF4-FFF2-40B4-BE49-F238E27FC236}">
                <a16:creationId xmlns:a16="http://schemas.microsoft.com/office/drawing/2014/main" id="{DB00B347-9463-E44F-D02D-21AD3B60F44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CONCLUSION</a:t>
            </a:r>
            <a:endParaRPr lang="en-US" sz="2000">
              <a:ln w="6350">
                <a:noFill/>
              </a:ln>
              <a:solidFill>
                <a:schemeClr val="bg1"/>
              </a:solidFill>
            </a:endParaRPr>
          </a:p>
          <a:p>
            <a:endParaRPr lang="en-US"/>
          </a:p>
        </p:txBody>
      </p:sp>
      <p:sp>
        <p:nvSpPr>
          <p:cNvPr id="11" name="Title 1">
            <a:extLst>
              <a:ext uri="{FF2B5EF4-FFF2-40B4-BE49-F238E27FC236}">
                <a16:creationId xmlns:a16="http://schemas.microsoft.com/office/drawing/2014/main" id="{603CE228-9B90-A642-4C45-CFC5D5D1E334}"/>
              </a:ext>
            </a:extLst>
          </p:cNvPr>
          <p:cNvSpPr txBox="1">
            <a:spLocks/>
          </p:cNvSpPr>
          <p:nvPr/>
        </p:nvSpPr>
        <p:spPr>
          <a:xfrm>
            <a:off x="609605" y="1625208"/>
            <a:ext cx="687705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Access Previous &amp; Upcoming Outlooks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15" name="Content Placeholder 13">
            <a:extLst>
              <a:ext uri="{FF2B5EF4-FFF2-40B4-BE49-F238E27FC236}">
                <a16:creationId xmlns:a16="http://schemas.microsoft.com/office/drawing/2014/main" id="{0071BC36-F6DB-7656-95F9-ADD64B9AD263}"/>
              </a:ext>
            </a:extLst>
          </p:cNvPr>
          <p:cNvSpPr txBox="1">
            <a:spLocks/>
          </p:cNvSpPr>
          <p:nvPr/>
        </p:nvSpPr>
        <p:spPr>
          <a:xfrm>
            <a:off x="609605" y="2227983"/>
            <a:ext cx="5486395" cy="3391770"/>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2024 Final Outlook</a:t>
            </a:r>
          </a:p>
          <a:p>
            <a:pPr>
              <a:spcAft>
                <a:spcPts val="1200"/>
              </a:spcAft>
            </a:pPr>
            <a:r>
              <a:rPr lang="en-US" sz="1800" i="1">
                <a:hlinkClick r:id="rId3"/>
              </a:rPr>
              <a:t>Pacific Salmon Outlook, Pacific Region 2024 (PDF)</a:t>
            </a:r>
            <a:endParaRPr lang="en-US" sz="2000" i="1"/>
          </a:p>
          <a:p>
            <a:r>
              <a:rPr lang="en-US" sz="2000">
                <a:latin typeface="Segoe UI Semibold" panose="020B0702040204020203" pitchFamily="34" charset="0"/>
                <a:cs typeface="Segoe UI Semibold" panose="020B0702040204020203" pitchFamily="34" charset="0"/>
              </a:rPr>
              <a:t>2025 Final Outlook</a:t>
            </a:r>
          </a:p>
          <a:p>
            <a:pPr>
              <a:spcAft>
                <a:spcPts val="2000"/>
              </a:spcAft>
            </a:pPr>
            <a:r>
              <a:rPr lang="en-US" sz="1800" i="1">
                <a:hlinkClick r:id="rId4"/>
              </a:rPr>
              <a:t>Pacific Salmon Outlook, Pacific Region 2024 (PDF)</a:t>
            </a:r>
            <a:endParaRPr lang="en-US" sz="2000"/>
          </a:p>
          <a:p>
            <a:r>
              <a:rPr lang="en-US" sz="1800" i="1"/>
              <a:t>The final 2026 Outlook will be posted on the DFO Library once forecasts are completed</a:t>
            </a:r>
          </a:p>
        </p:txBody>
      </p:sp>
    </p:spTree>
    <p:extLst>
      <p:ext uri="{BB962C8B-B14F-4D97-AF65-F5344CB8AC3E}">
        <p14:creationId xmlns:p14="http://schemas.microsoft.com/office/powerpoint/2010/main" val="54673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12</a:t>
            </a:fld>
            <a:endParaRPr lang="en-US" altLang="en-US"/>
          </a:p>
        </p:txBody>
      </p:sp>
      <p:sp>
        <p:nvSpPr>
          <p:cNvPr id="6" name="Title 1">
            <a:extLst>
              <a:ext uri="{FF2B5EF4-FFF2-40B4-BE49-F238E27FC236}">
                <a16:creationId xmlns:a16="http://schemas.microsoft.com/office/drawing/2014/main" id="{92C497BE-3DDA-7137-BE44-1F3C9B3CB054}"/>
              </a:ext>
            </a:extLst>
          </p:cNvPr>
          <p:cNvSpPr txBox="1">
            <a:spLocks/>
          </p:cNvSpPr>
          <p:nvPr/>
        </p:nvSpPr>
        <p:spPr>
          <a:xfrm>
            <a:off x="7587645" y="223172"/>
            <a:ext cx="4325508"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FRASER AND INTERIOR – SOCKEYE</a:t>
            </a:r>
          </a:p>
        </p:txBody>
      </p:sp>
      <p:pic>
        <p:nvPicPr>
          <p:cNvPr id="7" name="Picture 6" descr="A map of the north america&#10;&#10;AI-generated content may be incorrect.">
            <a:extLst>
              <a:ext uri="{FF2B5EF4-FFF2-40B4-BE49-F238E27FC236}">
                <a16:creationId xmlns:a16="http://schemas.microsoft.com/office/drawing/2014/main" id="{A224205E-E78D-3673-46A1-41C88A47CB7B}"/>
              </a:ext>
            </a:extLst>
          </p:cNvPr>
          <p:cNvPicPr>
            <a:picLocks noChangeAspect="1"/>
          </p:cNvPicPr>
          <p:nvPr/>
        </p:nvPicPr>
        <p:blipFill>
          <a:blip r:embed="rId3"/>
          <a:stretch>
            <a:fillRect/>
          </a:stretch>
        </p:blipFill>
        <p:spPr>
          <a:xfrm>
            <a:off x="4651512" y="1200149"/>
            <a:ext cx="7267491" cy="4695825"/>
          </a:xfrm>
          <a:prstGeom prst="rect">
            <a:avLst/>
          </a:prstGeom>
        </p:spPr>
      </p:pic>
      <p:graphicFrame>
        <p:nvGraphicFramePr>
          <p:cNvPr id="8" name="Table 7">
            <a:extLst>
              <a:ext uri="{FF2B5EF4-FFF2-40B4-BE49-F238E27FC236}">
                <a16:creationId xmlns:a16="http://schemas.microsoft.com/office/drawing/2014/main" id="{13D8AAB9-B71B-2D1A-972D-6568AC8CE12E}"/>
              </a:ext>
            </a:extLst>
          </p:cNvPr>
          <p:cNvGraphicFramePr>
            <a:graphicFrameLocks noGrp="1"/>
          </p:cNvGraphicFramePr>
          <p:nvPr>
            <p:extLst>
              <p:ext uri="{D42A27DB-BD31-4B8C-83A1-F6EECF244321}">
                <p14:modId xmlns:p14="http://schemas.microsoft.com/office/powerpoint/2010/main" val="2078912931"/>
              </p:ext>
            </p:extLst>
          </p:nvPr>
        </p:nvGraphicFramePr>
        <p:xfrm>
          <a:off x="272997" y="1200149"/>
          <a:ext cx="4291052" cy="4855362"/>
        </p:xfrm>
        <a:graphic>
          <a:graphicData uri="http://schemas.openxmlformats.org/drawingml/2006/table">
            <a:tbl>
              <a:tblPr>
                <a:tableStyleId>{5C22544A-7EE6-4342-B048-85BDC9FD1C3A}</a:tableStyleId>
              </a:tblPr>
              <a:tblGrid>
                <a:gridCol w="1578784">
                  <a:extLst>
                    <a:ext uri="{9D8B030D-6E8A-4147-A177-3AD203B41FA5}">
                      <a16:colId xmlns:a16="http://schemas.microsoft.com/office/drawing/2014/main" val="3351696073"/>
                    </a:ext>
                  </a:extLst>
                </a:gridCol>
                <a:gridCol w="2227369">
                  <a:extLst>
                    <a:ext uri="{9D8B030D-6E8A-4147-A177-3AD203B41FA5}">
                      <a16:colId xmlns:a16="http://schemas.microsoft.com/office/drawing/2014/main" val="28457551"/>
                    </a:ext>
                  </a:extLst>
                </a:gridCol>
                <a:gridCol w="484899">
                  <a:extLst>
                    <a:ext uri="{9D8B030D-6E8A-4147-A177-3AD203B41FA5}">
                      <a16:colId xmlns:a16="http://schemas.microsoft.com/office/drawing/2014/main" val="2881692761"/>
                    </a:ext>
                  </a:extLst>
                </a:gridCol>
              </a:tblGrid>
              <a:tr h="122160">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extLst>
                  <a:ext uri="{0D108BD9-81ED-4DB2-BD59-A6C34878D82A}">
                    <a16:rowId xmlns:a16="http://schemas.microsoft.com/office/drawing/2014/main" val="9280244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-Early Stuart</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Takla/ Trembleur-Early Stuart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633679856"/>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CHILLIWACK-EARLY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28673321"/>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PITT-EARLY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12638050"/>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NAHATLATCH-EARLY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48554510"/>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SHUSWAP-EARLY SUMMER TIMING (Seymour and Scotch)</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45377136"/>
                  </a:ext>
                </a:extLst>
              </a:tr>
              <a:tr h="155093">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BARRIERE-EARLY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6128231"/>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ANDERSON/SETON-EARLY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729823855"/>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NADINA/FRANCOIS-EARLY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81448656"/>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BOWRON-EARLY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311263608"/>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TASEKO-EARLY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12365951"/>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HARRISON RIVER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85112430"/>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QUESNEL-SUMMER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201777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RAFT RIVER/ KAMLOOPS-EARLY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26756393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STELLAKO /FRANCOIS/FRASER-SUMMER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114638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CHILKO-SUMMER TIMING and CHILKO ES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4281823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LATE STUART/ TAKLA/TREMBLEUR/STUART-SUMMER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64500840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CULTUS-LATE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4308653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PORTAGE CREEK / SETON-LATE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2989142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 SHUSWAP COMPLEX-LATE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3847808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BIRKENHEAD / LILLOOET/HARRISON-LATE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705494382"/>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WEAVER CREEK / HARRISON-UPSTREAM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84470878"/>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BIG SILVER CREEK / HARRISON-DOWNSTREAM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4938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WIDGEON CREEK</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091385640"/>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Okanagan Sockeye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OSOYOOS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15755642"/>
                  </a:ext>
                </a:extLst>
              </a:tr>
            </a:tbl>
          </a:graphicData>
        </a:graphic>
      </p:graphicFrame>
      <p:sp>
        <p:nvSpPr>
          <p:cNvPr id="9" name="TextBox 8">
            <a:extLst>
              <a:ext uri="{FF2B5EF4-FFF2-40B4-BE49-F238E27FC236}">
                <a16:creationId xmlns:a16="http://schemas.microsoft.com/office/drawing/2014/main" id="{3C49E898-2A77-ECF6-306C-5FDD9D8DE8DF}"/>
              </a:ext>
            </a:extLst>
          </p:cNvPr>
          <p:cNvSpPr txBox="1"/>
          <p:nvPr/>
        </p:nvSpPr>
        <p:spPr>
          <a:xfrm>
            <a:off x="4986322" y="4589860"/>
            <a:ext cx="2219356" cy="923330"/>
          </a:xfrm>
          <a:prstGeom prst="rect">
            <a:avLst/>
          </a:prstGeom>
          <a:noFill/>
        </p:spPr>
        <p:txBody>
          <a:bodyPr wrap="square" rtlCol="0">
            <a:spAutoFit/>
          </a:bodyPr>
          <a:lstStyle/>
          <a:p>
            <a:r>
              <a:rPr lang="en-US">
                <a:latin typeface="Century Gothic" panose="020B0502020202020204" pitchFamily="34" charset="0"/>
              </a:rPr>
              <a:t>Separate out Early Summer vs Summer etc.</a:t>
            </a:r>
          </a:p>
        </p:txBody>
      </p:sp>
    </p:spTree>
    <p:extLst>
      <p:ext uri="{BB962C8B-B14F-4D97-AF65-F5344CB8AC3E}">
        <p14:creationId xmlns:p14="http://schemas.microsoft.com/office/powerpoint/2010/main" val="9127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13</a:t>
            </a:fld>
            <a:endParaRPr lang="en-US" altLang="en-US"/>
          </a:p>
        </p:txBody>
      </p:sp>
      <p:sp>
        <p:nvSpPr>
          <p:cNvPr id="9" name="Subtitle 3">
            <a:extLst>
              <a:ext uri="{FF2B5EF4-FFF2-40B4-BE49-F238E27FC236}">
                <a16:creationId xmlns:a16="http://schemas.microsoft.com/office/drawing/2014/main" id="{A2876345-60D6-FB2E-45B3-445E2A07A215}"/>
              </a:ext>
            </a:extLst>
          </p:cNvPr>
          <p:cNvSpPr>
            <a:spLocks noGrp="1"/>
          </p:cNvSpPr>
          <p:nvPr>
            <p:ph type="subTitle" idx="4294967295"/>
          </p:nvPr>
        </p:nvSpPr>
        <p:spPr>
          <a:xfrm>
            <a:off x="4242143" y="2264909"/>
            <a:ext cx="1953305" cy="282179"/>
          </a:xfrm>
          <a:prstGeom prst="rect">
            <a:avLst/>
          </a:prstGeom>
        </p:spPr>
        <p:txBody>
          <a:bodyPr/>
          <a:lstStyle/>
          <a:p>
            <a:pPr marL="0" indent="0" algn="r">
              <a:buNone/>
            </a:pPr>
            <a:r>
              <a:rPr lang="en-CA" sz="1350">
                <a:latin typeface="Segoe UI Semilight" panose="020B0402040204020203" pitchFamily="34" charset="0"/>
                <a:cs typeface="Segoe UI Semilight" panose="020B0402040204020203" pitchFamily="34" charset="0"/>
              </a:rPr>
              <a:t>Chinook, Chum, Coho</a:t>
            </a:r>
            <a:endParaRPr lang="en-US">
              <a:latin typeface="Segoe UI Semilight" panose="020B0402040204020203" pitchFamily="34" charset="0"/>
              <a:cs typeface="Segoe UI Semilight" panose="020B0402040204020203" pitchFamily="34" charset="0"/>
            </a:endParaRPr>
          </a:p>
        </p:txBody>
      </p:sp>
      <p:sp>
        <p:nvSpPr>
          <p:cNvPr id="6" name="Title 1">
            <a:extLst>
              <a:ext uri="{FF2B5EF4-FFF2-40B4-BE49-F238E27FC236}">
                <a16:creationId xmlns:a16="http://schemas.microsoft.com/office/drawing/2014/main" id="{92C497BE-3DDA-7137-BE44-1F3C9B3CB054}"/>
              </a:ext>
            </a:extLst>
          </p:cNvPr>
          <p:cNvSpPr txBox="1">
            <a:spLocks/>
          </p:cNvSpPr>
          <p:nvPr/>
        </p:nvSpPr>
        <p:spPr>
          <a:xfrm>
            <a:off x="3751776" y="1973932"/>
            <a:ext cx="2443673"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nSpc>
                <a:spcPct val="90000"/>
              </a:lnSpc>
            </a:pPr>
            <a:r>
              <a:rPr lang="en-US" altLang="en-US" sz="1969" spc="-85">
                <a:ln w="6350">
                  <a:noFill/>
                </a:ln>
                <a:solidFill>
                  <a:schemeClr val="tx1">
                    <a:lumMod val="95000"/>
                    <a:lumOff val="5000"/>
                  </a:schemeClr>
                </a:solidFill>
                <a:effectLst/>
                <a:ea typeface="ヒラギノ角ゴ Pro W3" pitchFamily="127" charset="-128"/>
              </a:rPr>
              <a:t>Skeena and Nass</a:t>
            </a:r>
            <a:endParaRPr lang="en-CA" altLang="en-US" sz="1969" spc="-85">
              <a:ln w="6350">
                <a:noFill/>
              </a:ln>
              <a:solidFill>
                <a:schemeClr val="tx1">
                  <a:lumMod val="95000"/>
                  <a:lumOff val="5000"/>
                </a:schemeClr>
              </a:solidFill>
              <a:effectLst/>
              <a:ea typeface="ヒラギノ角ゴ Pro W3" pitchFamily="127" charset="-128"/>
            </a:endParaRPr>
          </a:p>
        </p:txBody>
      </p:sp>
      <p:graphicFrame>
        <p:nvGraphicFramePr>
          <p:cNvPr id="3" name="Table 2">
            <a:extLst>
              <a:ext uri="{FF2B5EF4-FFF2-40B4-BE49-F238E27FC236}">
                <a16:creationId xmlns:a16="http://schemas.microsoft.com/office/drawing/2014/main" id="{FD9A7873-D43E-D673-86DE-F5E3EAC89B4A}"/>
              </a:ext>
            </a:extLst>
          </p:cNvPr>
          <p:cNvGraphicFramePr>
            <a:graphicFrameLocks noGrp="1"/>
          </p:cNvGraphicFramePr>
          <p:nvPr>
            <p:extLst>
              <p:ext uri="{D42A27DB-BD31-4B8C-83A1-F6EECF244321}">
                <p14:modId xmlns:p14="http://schemas.microsoft.com/office/powerpoint/2010/main" val="1091188197"/>
              </p:ext>
            </p:extLst>
          </p:nvPr>
        </p:nvGraphicFramePr>
        <p:xfrm>
          <a:off x="6362763" y="3698024"/>
          <a:ext cx="2046094" cy="1116140"/>
        </p:xfrm>
        <a:graphic>
          <a:graphicData uri="http://schemas.openxmlformats.org/drawingml/2006/table">
            <a:tbl>
              <a:tblPr firstRow="1" bandRow="1">
                <a:tableStyleId>{21E4AEA4-8DFA-4A89-87EB-49C32662AFE0}</a:tableStyleId>
              </a:tblPr>
              <a:tblGrid>
                <a:gridCol w="663473">
                  <a:extLst>
                    <a:ext uri="{9D8B030D-6E8A-4147-A177-3AD203B41FA5}">
                      <a16:colId xmlns:a16="http://schemas.microsoft.com/office/drawing/2014/main" val="746968548"/>
                    </a:ext>
                  </a:extLst>
                </a:gridCol>
                <a:gridCol w="709259">
                  <a:extLst>
                    <a:ext uri="{9D8B030D-6E8A-4147-A177-3AD203B41FA5}">
                      <a16:colId xmlns:a16="http://schemas.microsoft.com/office/drawing/2014/main" val="2753272312"/>
                    </a:ext>
                  </a:extLst>
                </a:gridCol>
                <a:gridCol w="673362">
                  <a:extLst>
                    <a:ext uri="{9D8B030D-6E8A-4147-A177-3AD203B41FA5}">
                      <a16:colId xmlns:a16="http://schemas.microsoft.com/office/drawing/2014/main" val="4141373572"/>
                    </a:ext>
                  </a:extLst>
                </a:gridCol>
              </a:tblGrid>
              <a:tr h="153460">
                <a:tc>
                  <a:txBody>
                    <a:bodyPr/>
                    <a:lstStyle/>
                    <a:p>
                      <a:pPr algn="ctr"/>
                      <a:r>
                        <a:rPr lang="en-US" sz="700">
                          <a:latin typeface="Segoe UI Semibold"/>
                          <a:cs typeface="Segoe UI Semibold"/>
                        </a:rPr>
                        <a:t>SMU</a:t>
                      </a:r>
                    </a:p>
                  </a:txBody>
                  <a:tcPr marL="24610" marR="24610" marT="12305" marB="12305" anchor="ctr">
                    <a:solidFill>
                      <a:srgbClr val="456B87"/>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Segoe UI Semibold"/>
                          <a:cs typeface="Segoe UI Semibold"/>
                        </a:rPr>
                        <a:t>CU / Subunit</a:t>
                      </a:r>
                    </a:p>
                  </a:txBody>
                  <a:tcPr marL="24610" marR="24610" marT="12305" marB="12305" anchor="ctr">
                    <a:solidFill>
                      <a:srgbClr val="456B87"/>
                    </a:solidFill>
                  </a:tcPr>
                </a:tc>
                <a:tc>
                  <a:txBody>
                    <a:bodyPr/>
                    <a:lstStyle/>
                    <a:p>
                      <a:pPr algn="ctr"/>
                      <a:r>
                        <a:rPr lang="en-US" sz="700">
                          <a:latin typeface="Segoe UI Semibold"/>
                          <a:cs typeface="Segoe UI Semibold"/>
                        </a:rPr>
                        <a:t>Outlook</a:t>
                      </a:r>
                    </a:p>
                  </a:txBody>
                  <a:tcPr marL="24610" marR="24610" marT="12305" marB="12305" anchor="ctr">
                    <a:solidFill>
                      <a:srgbClr val="456B87"/>
                    </a:solidFill>
                  </a:tcPr>
                </a:tc>
                <a:extLst>
                  <a:ext uri="{0D108BD9-81ED-4DB2-BD59-A6C34878D82A}">
                    <a16:rowId xmlns:a16="http://schemas.microsoft.com/office/drawing/2014/main" val="3890464005"/>
                  </a:ext>
                </a:extLst>
              </a:tr>
              <a:tr h="120335">
                <a:tc>
                  <a:txBody>
                    <a:bodyPr/>
                    <a:lstStyle/>
                    <a:p>
                      <a:pPr algn="ctr"/>
                      <a:r>
                        <a:rPr lang="en-US" sz="600">
                          <a:latin typeface="Segoe UI Semilight"/>
                          <a:cs typeface="Segoe UI Semilight"/>
                        </a:rPr>
                        <a:t>Nass Chinook</a:t>
                      </a:r>
                    </a:p>
                  </a:txBody>
                  <a:tcPr marL="24610" marR="24610" marT="12305" marB="12305" anchor="ctr">
                    <a:solidFill>
                      <a:srgbClr val="B3C1CD"/>
                    </a:solidFill>
                  </a:tcPr>
                </a:tc>
                <a:tc>
                  <a:txBody>
                    <a:bodyPr/>
                    <a:lstStyle/>
                    <a:p>
                      <a:pPr algn="ctr">
                        <a:spcBef>
                          <a:spcPts val="0"/>
                        </a:spcBef>
                        <a:spcAft>
                          <a:spcPts val="0"/>
                        </a:spcAft>
                      </a:pPr>
                      <a:r>
                        <a:rPr lang="en-US" sz="500">
                          <a:effectLst/>
                          <a:latin typeface="Segoe UI Semilight"/>
                          <a:cs typeface="Segoe UI Semilight"/>
                        </a:rPr>
                        <a:t>Aggregate (2 CUs)</a:t>
                      </a:r>
                      <a:endParaRPr lang="en-CA" sz="500">
                        <a:effectLst/>
                        <a:latin typeface="Segoe UI Semilight"/>
                        <a:ea typeface="Calibri" panose="020F0502020204030204" pitchFamily="34" charset="0"/>
                        <a:cs typeface="Segoe UI Semilight"/>
                      </a:endParaRP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039824735"/>
                  </a:ext>
                </a:extLst>
              </a:tr>
              <a:tr h="120335">
                <a:tc>
                  <a:txBody>
                    <a:bodyPr/>
                    <a:lstStyle/>
                    <a:p>
                      <a:pPr algn="ctr"/>
                      <a:r>
                        <a:rPr lang="en-US" sz="600">
                          <a:latin typeface="Segoe UI Semilight"/>
                          <a:cs typeface="Segoe UI Semilight"/>
                        </a:rPr>
                        <a:t>Skeena Chinook</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(12 CUs)</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621610765"/>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err="1">
                          <a:effectLst/>
                          <a:latin typeface="Segoe UI Semilight"/>
                          <a:ea typeface="Calibri"/>
                          <a:cs typeface="Segoe UI Semilight"/>
                        </a:rPr>
                        <a:t>Kitsumkalum</a:t>
                      </a:r>
                      <a:r>
                        <a:rPr lang="en-CA" sz="500">
                          <a:effectLst/>
                          <a:latin typeface="Segoe UI Semilight"/>
                          <a:ea typeface="Calibri"/>
                          <a:cs typeface="Segoe UI Semilight"/>
                        </a:rPr>
                        <a:t> Indicator</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291682727"/>
                  </a:ext>
                </a:extLst>
              </a:tr>
              <a:tr h="120335">
                <a:tc>
                  <a:txBody>
                    <a:bodyPr/>
                    <a:lstStyle/>
                    <a:p>
                      <a:pPr algn="ctr"/>
                      <a:r>
                        <a:rPr lang="en-US" sz="600">
                          <a:latin typeface="Segoe UI Semilight"/>
                          <a:cs typeface="Segoe UI Semilight"/>
                        </a:rPr>
                        <a:t>Nass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526268550"/>
                  </a:ext>
                </a:extLst>
              </a:tr>
              <a:tr h="120335">
                <a:tc>
                  <a:txBody>
                    <a:bodyPr/>
                    <a:lstStyle/>
                    <a:p>
                      <a:pPr algn="ctr"/>
                      <a:r>
                        <a:rPr lang="en-US" sz="600">
                          <a:latin typeface="Segoe UI Semilight"/>
                          <a:cs typeface="Segoe UI Semilight"/>
                        </a:rPr>
                        <a:t>Skeena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DD</a:t>
                      </a:r>
                    </a:p>
                  </a:txBody>
                  <a:tcPr marL="24610" marR="24610" marT="12305" marB="12305" anchor="ctr">
                    <a:solidFill>
                      <a:srgbClr val="E7EEF7"/>
                    </a:solidFill>
                  </a:tcPr>
                </a:tc>
                <a:extLst>
                  <a:ext uri="{0D108BD9-81ED-4DB2-BD59-A6C34878D82A}">
                    <a16:rowId xmlns:a16="http://schemas.microsoft.com/office/drawing/2014/main" val="3197027794"/>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Middle Skeena (1 CU)</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249504434"/>
                  </a:ext>
                </a:extLst>
              </a:tr>
              <a:tr h="120335">
                <a:tc>
                  <a:txBody>
                    <a:bodyPr/>
                    <a:lstStyle/>
                    <a:p>
                      <a:pPr algn="ctr"/>
                      <a:r>
                        <a:rPr lang="en-US" sz="600">
                          <a:latin typeface="Segoe UI Semilight"/>
                          <a:cs typeface="Segoe UI Semilight"/>
                        </a:rPr>
                        <a:t>Nass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Lower Nass (1 CU)</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1348597243"/>
                  </a:ext>
                </a:extLst>
              </a:tr>
              <a:tr h="120335">
                <a:tc>
                  <a:txBody>
                    <a:bodyPr/>
                    <a:lstStyle/>
                    <a:p>
                      <a:pPr algn="ctr"/>
                      <a:r>
                        <a:rPr lang="en-US" sz="600">
                          <a:latin typeface="Segoe UI Semilight"/>
                          <a:cs typeface="Segoe UI Semilight"/>
                        </a:rPr>
                        <a:t>Skeena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(2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35526486"/>
                  </a:ext>
                </a:extLst>
              </a:tr>
            </a:tbl>
          </a:graphicData>
        </a:graphic>
      </p:graphicFrame>
      <p:pic>
        <p:nvPicPr>
          <p:cNvPr id="7" name="Picture 6" descr="A graph with different colored squares&#10;&#10;AI-generated content may be incorrect.">
            <a:extLst>
              <a:ext uri="{FF2B5EF4-FFF2-40B4-BE49-F238E27FC236}">
                <a16:creationId xmlns:a16="http://schemas.microsoft.com/office/drawing/2014/main" id="{FFCD624F-F2FC-FA24-CA65-6B4923D91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231" y="1973932"/>
            <a:ext cx="3938705" cy="3274049"/>
          </a:xfrm>
          <a:prstGeom prst="rect">
            <a:avLst/>
          </a:prstGeom>
        </p:spPr>
      </p:pic>
      <p:pic>
        <p:nvPicPr>
          <p:cNvPr id="10" name="Picture 9">
            <a:extLst>
              <a:ext uri="{FF2B5EF4-FFF2-40B4-BE49-F238E27FC236}">
                <a16:creationId xmlns:a16="http://schemas.microsoft.com/office/drawing/2014/main" id="{489724DD-204A-E154-6229-461F151F59CF}"/>
              </a:ext>
            </a:extLst>
          </p:cNvPr>
          <p:cNvPicPr>
            <a:picLocks noChangeAspect="1"/>
          </p:cNvPicPr>
          <p:nvPr/>
        </p:nvPicPr>
        <p:blipFill>
          <a:blip r:embed="rId4"/>
          <a:stretch>
            <a:fillRect/>
          </a:stretch>
        </p:blipFill>
        <p:spPr>
          <a:xfrm>
            <a:off x="3781430" y="2609846"/>
            <a:ext cx="2382647" cy="2274227"/>
          </a:xfrm>
          <a:prstGeom prst="rect">
            <a:avLst/>
          </a:prstGeom>
        </p:spPr>
      </p:pic>
    </p:spTree>
    <p:extLst>
      <p:ext uri="{BB962C8B-B14F-4D97-AF65-F5344CB8AC3E}">
        <p14:creationId xmlns:p14="http://schemas.microsoft.com/office/powerpoint/2010/main" val="194249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14</a:t>
            </a:fld>
            <a:endParaRPr lang="en-US" altLang="en-US"/>
          </a:p>
        </p:txBody>
      </p:sp>
      <p:pic>
        <p:nvPicPr>
          <p:cNvPr id="5" name="Picture 4" descr="A map of the united states&#10;&#10;AI-generated content may be incorrect.">
            <a:extLst>
              <a:ext uri="{FF2B5EF4-FFF2-40B4-BE49-F238E27FC236}">
                <a16:creationId xmlns:a16="http://schemas.microsoft.com/office/drawing/2014/main" id="{C9CE90B0-261E-EC85-4B4A-A8F1D1E82CF8}"/>
              </a:ext>
            </a:extLst>
          </p:cNvPr>
          <p:cNvPicPr>
            <a:picLocks noChangeAspect="1"/>
          </p:cNvPicPr>
          <p:nvPr/>
        </p:nvPicPr>
        <p:blipFill>
          <a:blip r:embed="rId3"/>
          <a:srcRect l="32248"/>
          <a:stretch/>
        </p:blipFill>
        <p:spPr>
          <a:xfrm>
            <a:off x="6929129" y="914163"/>
            <a:ext cx="4824978" cy="4901658"/>
          </a:xfrm>
          <a:prstGeom prst="rect">
            <a:avLst/>
          </a:prstGeom>
        </p:spPr>
      </p:pic>
      <p:graphicFrame>
        <p:nvGraphicFramePr>
          <p:cNvPr id="8" name="Table 7">
            <a:extLst>
              <a:ext uri="{FF2B5EF4-FFF2-40B4-BE49-F238E27FC236}">
                <a16:creationId xmlns:a16="http://schemas.microsoft.com/office/drawing/2014/main" id="{AB26F166-E0D4-50E4-6519-BA8137667514}"/>
              </a:ext>
            </a:extLst>
          </p:cNvPr>
          <p:cNvGraphicFramePr>
            <a:graphicFrameLocks noGrp="1"/>
          </p:cNvGraphicFramePr>
          <p:nvPr>
            <p:extLst>
              <p:ext uri="{D42A27DB-BD31-4B8C-83A1-F6EECF244321}">
                <p14:modId xmlns:p14="http://schemas.microsoft.com/office/powerpoint/2010/main" val="870068494"/>
              </p:ext>
            </p:extLst>
          </p:nvPr>
        </p:nvGraphicFramePr>
        <p:xfrm>
          <a:off x="719163" y="1699288"/>
          <a:ext cx="5928526" cy="4065871"/>
        </p:xfrm>
        <a:graphic>
          <a:graphicData uri="http://schemas.openxmlformats.org/drawingml/2006/table">
            <a:tbl>
              <a:tblPr>
                <a:tableStyleId>{5C22544A-7EE6-4342-B048-85BDC9FD1C3A}</a:tableStyleId>
              </a:tblPr>
              <a:tblGrid>
                <a:gridCol w="2056673">
                  <a:extLst>
                    <a:ext uri="{9D8B030D-6E8A-4147-A177-3AD203B41FA5}">
                      <a16:colId xmlns:a16="http://schemas.microsoft.com/office/drawing/2014/main" val="3828288314"/>
                    </a:ext>
                  </a:extLst>
                </a:gridCol>
                <a:gridCol w="2775580">
                  <a:extLst>
                    <a:ext uri="{9D8B030D-6E8A-4147-A177-3AD203B41FA5}">
                      <a16:colId xmlns:a16="http://schemas.microsoft.com/office/drawing/2014/main" val="3199881312"/>
                    </a:ext>
                  </a:extLst>
                </a:gridCol>
                <a:gridCol w="1096273">
                  <a:extLst>
                    <a:ext uri="{9D8B030D-6E8A-4147-A177-3AD203B41FA5}">
                      <a16:colId xmlns:a16="http://schemas.microsoft.com/office/drawing/2014/main" val="483059173"/>
                    </a:ext>
                  </a:extLst>
                </a:gridCol>
              </a:tblGrid>
              <a:tr h="316798">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ctr"/>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extLst>
                  <a:ext uri="{0D108BD9-81ED-4DB2-BD59-A6C34878D82A}">
                    <a16:rowId xmlns:a16="http://schemas.microsoft.com/office/drawing/2014/main" val="2113721378"/>
                  </a:ext>
                </a:extLst>
              </a:tr>
              <a:tr h="316798">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Mainland Inlet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 Aggregate (4 CUs)</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DD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005807675"/>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Upper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Quinsam River Fall Run</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2392302136"/>
                  </a:ext>
                </a:extLst>
              </a:tr>
              <a:tr h="932891">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Puntledge and Big Qualicum Rivers  Fall Run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1416064089"/>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Nanaimo and Puntledge Summer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481574760"/>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Cowichan River Fall Run Unenhanced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265181918"/>
                  </a:ext>
                </a:extLst>
              </a:tr>
              <a:tr h="624846">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West Coast Vancouver Island</a:t>
                      </a:r>
                    </a:p>
                  </a:txBody>
                  <a:tcPr marL="50419"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Aggregate ( ?? CUs)</a:t>
                      </a:r>
                    </a:p>
                  </a:txBody>
                  <a:tcPr marL="4202"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2</a:t>
                      </a:r>
                    </a:p>
                  </a:txBody>
                  <a:tcPr marL="50419" marR="4202" marT="4202" marB="0" anchor="ctr"/>
                </a:tc>
                <a:extLst>
                  <a:ext uri="{0D108BD9-81ED-4DB2-BD59-A6C34878D82A}">
                    <a16:rowId xmlns:a16="http://schemas.microsoft.com/office/drawing/2014/main" val="3607694056"/>
                  </a:ext>
                </a:extLst>
              </a:tr>
            </a:tbl>
          </a:graphicData>
        </a:graphic>
      </p:graphicFrame>
      <p:pic>
        <p:nvPicPr>
          <p:cNvPr id="10" name="Picture 9">
            <a:extLst>
              <a:ext uri="{FF2B5EF4-FFF2-40B4-BE49-F238E27FC236}">
                <a16:creationId xmlns:a16="http://schemas.microsoft.com/office/drawing/2014/main" id="{1C8221BE-253C-C178-39BE-574DE0AFDC3B}"/>
              </a:ext>
            </a:extLst>
          </p:cNvPr>
          <p:cNvPicPr>
            <a:picLocks noChangeAspect="1"/>
          </p:cNvPicPr>
          <p:nvPr/>
        </p:nvPicPr>
        <p:blipFill>
          <a:blip r:embed="rId4"/>
          <a:stretch>
            <a:fillRect/>
          </a:stretch>
        </p:blipFill>
        <p:spPr>
          <a:xfrm>
            <a:off x="6929130" y="5765159"/>
            <a:ext cx="4824978" cy="265488"/>
          </a:xfrm>
          <a:prstGeom prst="rect">
            <a:avLst/>
          </a:prstGeom>
        </p:spPr>
      </p:pic>
      <p:sp>
        <p:nvSpPr>
          <p:cNvPr id="2" name="Content Placeholder 13">
            <a:extLst>
              <a:ext uri="{FF2B5EF4-FFF2-40B4-BE49-F238E27FC236}">
                <a16:creationId xmlns:a16="http://schemas.microsoft.com/office/drawing/2014/main" id="{E399F14D-3F12-EECE-9504-FA90A68911A0}"/>
              </a:ext>
            </a:extLst>
          </p:cNvPr>
          <p:cNvSpPr txBox="1">
            <a:spLocks/>
          </p:cNvSpPr>
          <p:nvPr/>
        </p:nvSpPr>
        <p:spPr>
          <a:xfrm>
            <a:off x="7084291" y="170805"/>
            <a:ext cx="4949210"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YUKON TRANSBOUNDARY - SOCKEYE</a:t>
            </a:r>
            <a:endParaRPr lang="en-US" sz="2000">
              <a:ln w="6350">
                <a:noFill/>
              </a:ln>
              <a:solidFill>
                <a:schemeClr val="bg1"/>
              </a:solidFill>
            </a:endParaRPr>
          </a:p>
          <a:p>
            <a:endParaRPr lang="en-US"/>
          </a:p>
        </p:txBody>
      </p:sp>
      <p:sp>
        <p:nvSpPr>
          <p:cNvPr id="3" name="Title 1">
            <a:extLst>
              <a:ext uri="{FF2B5EF4-FFF2-40B4-BE49-F238E27FC236}">
                <a16:creationId xmlns:a16="http://schemas.microsoft.com/office/drawing/2014/main" id="{4A30B7B2-35C5-4607-7D99-BECE11BF767B}"/>
              </a:ext>
            </a:extLst>
          </p:cNvPr>
          <p:cNvSpPr txBox="1">
            <a:spLocks/>
          </p:cNvSpPr>
          <p:nvPr/>
        </p:nvSpPr>
        <p:spPr>
          <a:xfrm>
            <a:off x="609607" y="1053307"/>
            <a:ext cx="5059674" cy="64598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South Coast Area - Chinook</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126019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781428" y="5070495"/>
            <a:ext cx="552748" cy="205383"/>
          </a:xfrm>
        </p:spPr>
        <p:txBody>
          <a:bodyPr/>
          <a:lstStyle/>
          <a:p>
            <a:pPr algn="l"/>
            <a:fld id="{78075564-AF6E-40FC-905A-F6C5E8D29614}" type="slidenum">
              <a:rPr lang="en-US" altLang="en-US" smtClean="0"/>
              <a:pPr algn="l"/>
              <a:t>15</a:t>
            </a:fld>
            <a:endParaRPr lang="en-US" altLang="en-US"/>
          </a:p>
        </p:txBody>
      </p:sp>
      <p:graphicFrame>
        <p:nvGraphicFramePr>
          <p:cNvPr id="3" name="Table 2">
            <a:extLst>
              <a:ext uri="{FF2B5EF4-FFF2-40B4-BE49-F238E27FC236}">
                <a16:creationId xmlns:a16="http://schemas.microsoft.com/office/drawing/2014/main" id="{44C9C04C-9C27-C645-EF2D-85C7B82111B1}"/>
              </a:ext>
            </a:extLst>
          </p:cNvPr>
          <p:cNvGraphicFramePr>
            <a:graphicFrameLocks noGrp="1"/>
          </p:cNvGraphicFramePr>
          <p:nvPr>
            <p:extLst>
              <p:ext uri="{D42A27DB-BD31-4B8C-83A1-F6EECF244321}">
                <p14:modId xmlns:p14="http://schemas.microsoft.com/office/powerpoint/2010/main" val="2308294347"/>
              </p:ext>
            </p:extLst>
          </p:nvPr>
        </p:nvGraphicFramePr>
        <p:xfrm>
          <a:off x="3781430" y="2413152"/>
          <a:ext cx="4629152" cy="2667000"/>
        </p:xfrm>
        <a:graphic>
          <a:graphicData uri="http://schemas.openxmlformats.org/drawingml/2006/table">
            <a:tbl>
              <a:tblPr/>
              <a:tblGrid>
                <a:gridCol w="650915">
                  <a:extLst>
                    <a:ext uri="{9D8B030D-6E8A-4147-A177-3AD203B41FA5}">
                      <a16:colId xmlns:a16="http://schemas.microsoft.com/office/drawing/2014/main" val="2201757167"/>
                    </a:ext>
                  </a:extLst>
                </a:gridCol>
                <a:gridCol w="344602">
                  <a:extLst>
                    <a:ext uri="{9D8B030D-6E8A-4147-A177-3AD203B41FA5}">
                      <a16:colId xmlns:a16="http://schemas.microsoft.com/office/drawing/2014/main" val="1310926548"/>
                    </a:ext>
                  </a:extLst>
                </a:gridCol>
                <a:gridCol w="82960">
                  <a:extLst>
                    <a:ext uri="{9D8B030D-6E8A-4147-A177-3AD203B41FA5}">
                      <a16:colId xmlns:a16="http://schemas.microsoft.com/office/drawing/2014/main" val="3097144620"/>
                    </a:ext>
                  </a:extLst>
                </a:gridCol>
                <a:gridCol w="708348">
                  <a:extLst>
                    <a:ext uri="{9D8B030D-6E8A-4147-A177-3AD203B41FA5}">
                      <a16:colId xmlns:a16="http://schemas.microsoft.com/office/drawing/2014/main" val="2785519031"/>
                    </a:ext>
                  </a:extLst>
                </a:gridCol>
                <a:gridCol w="99551">
                  <a:extLst>
                    <a:ext uri="{9D8B030D-6E8A-4147-A177-3AD203B41FA5}">
                      <a16:colId xmlns:a16="http://schemas.microsoft.com/office/drawing/2014/main" val="1057097813"/>
                    </a:ext>
                  </a:extLst>
                </a:gridCol>
                <a:gridCol w="118697">
                  <a:extLst>
                    <a:ext uri="{9D8B030D-6E8A-4147-A177-3AD203B41FA5}">
                      <a16:colId xmlns:a16="http://schemas.microsoft.com/office/drawing/2014/main" val="126415824"/>
                    </a:ext>
                  </a:extLst>
                </a:gridCol>
                <a:gridCol w="156985">
                  <a:extLst>
                    <a:ext uri="{9D8B030D-6E8A-4147-A177-3AD203B41FA5}">
                      <a16:colId xmlns:a16="http://schemas.microsoft.com/office/drawing/2014/main" val="2004066689"/>
                    </a:ext>
                  </a:extLst>
                </a:gridCol>
                <a:gridCol w="82960">
                  <a:extLst>
                    <a:ext uri="{9D8B030D-6E8A-4147-A177-3AD203B41FA5}">
                      <a16:colId xmlns:a16="http://schemas.microsoft.com/office/drawing/2014/main" val="1971223919"/>
                    </a:ext>
                  </a:extLst>
                </a:gridCol>
                <a:gridCol w="758124">
                  <a:extLst>
                    <a:ext uri="{9D8B030D-6E8A-4147-A177-3AD203B41FA5}">
                      <a16:colId xmlns:a16="http://schemas.microsoft.com/office/drawing/2014/main" val="962222986"/>
                    </a:ext>
                  </a:extLst>
                </a:gridCol>
                <a:gridCol w="176130">
                  <a:extLst>
                    <a:ext uri="{9D8B030D-6E8A-4147-A177-3AD203B41FA5}">
                      <a16:colId xmlns:a16="http://schemas.microsoft.com/office/drawing/2014/main" val="421118811"/>
                    </a:ext>
                  </a:extLst>
                </a:gridCol>
                <a:gridCol w="210590">
                  <a:extLst>
                    <a:ext uri="{9D8B030D-6E8A-4147-A177-3AD203B41FA5}">
                      <a16:colId xmlns:a16="http://schemas.microsoft.com/office/drawing/2014/main" val="2653723763"/>
                    </a:ext>
                  </a:extLst>
                </a:gridCol>
                <a:gridCol w="102104">
                  <a:extLst>
                    <a:ext uri="{9D8B030D-6E8A-4147-A177-3AD203B41FA5}">
                      <a16:colId xmlns:a16="http://schemas.microsoft.com/office/drawing/2014/main" val="478316376"/>
                    </a:ext>
                  </a:extLst>
                </a:gridCol>
                <a:gridCol w="773439">
                  <a:extLst>
                    <a:ext uri="{9D8B030D-6E8A-4147-A177-3AD203B41FA5}">
                      <a16:colId xmlns:a16="http://schemas.microsoft.com/office/drawing/2014/main" val="788379968"/>
                    </a:ext>
                  </a:extLst>
                </a:gridCol>
                <a:gridCol w="99551">
                  <a:extLst>
                    <a:ext uri="{9D8B030D-6E8A-4147-A177-3AD203B41FA5}">
                      <a16:colId xmlns:a16="http://schemas.microsoft.com/office/drawing/2014/main" val="2652285462"/>
                    </a:ext>
                  </a:extLst>
                </a:gridCol>
                <a:gridCol w="95723">
                  <a:extLst>
                    <a:ext uri="{9D8B030D-6E8A-4147-A177-3AD203B41FA5}">
                      <a16:colId xmlns:a16="http://schemas.microsoft.com/office/drawing/2014/main" val="2381464897"/>
                    </a:ext>
                  </a:extLst>
                </a:gridCol>
                <a:gridCol w="168473">
                  <a:extLst>
                    <a:ext uri="{9D8B030D-6E8A-4147-A177-3AD203B41FA5}">
                      <a16:colId xmlns:a16="http://schemas.microsoft.com/office/drawing/2014/main" val="4047516363"/>
                    </a:ext>
                  </a:extLst>
                </a:gridCol>
              </a:tblGrid>
              <a:tr h="74231">
                <a:tc gridSpan="2">
                  <a:txBody>
                    <a:bodyPr/>
                    <a:lstStyle/>
                    <a:p>
                      <a:pPr algn="ctr" fontAlgn="b"/>
                      <a:r>
                        <a:rPr lang="en-US" sz="500" b="1" i="0" u="none" strike="noStrike">
                          <a:solidFill>
                            <a:srgbClr val="000000"/>
                          </a:solidFill>
                          <a:effectLst/>
                          <a:latin typeface="Calibri" panose="020F0502020204030204" pitchFamily="34" charset="0"/>
                        </a:rPr>
                        <a:t>Yukon/Transboundary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North Coast/Central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South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Fraser River/BC Interior</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107652"/>
                  </a:ext>
                </a:extLst>
              </a:tr>
              <a:tr h="74231">
                <a:tc gridSpan="2">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0902309"/>
                  </a:ext>
                </a:extLst>
              </a:tr>
              <a:tr h="74231">
                <a:tc>
                  <a:txBody>
                    <a:bodyPr/>
                    <a:lstStyle/>
                    <a:p>
                      <a:pPr algn="l" fontAlgn="b"/>
                      <a:r>
                        <a:rPr lang="en-US" sz="500" b="0" i="0" u="none" strike="noStrike">
                          <a:solidFill>
                            <a:srgbClr val="000000"/>
                          </a:solidFill>
                          <a:effectLst/>
                          <a:latin typeface="Calibri" panose="020F0502020204030204" pitchFamily="34" charset="0"/>
                        </a:rPr>
                        <a:t>ALSEK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GST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FALL RUN 41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0314744"/>
                  </a:ext>
                </a:extLst>
              </a:tr>
              <a:tr h="74231">
                <a:tc>
                  <a:txBody>
                    <a:bodyPr/>
                    <a:lstStyle/>
                    <a:p>
                      <a:pPr algn="l" fontAlgn="b"/>
                      <a:r>
                        <a:rPr lang="en-US" sz="500" b="0" i="0" u="none" strike="noStrike">
                          <a:solidFill>
                            <a:srgbClr val="000000"/>
                          </a:solidFill>
                          <a:effectLst/>
                          <a:latin typeface="Calibri" panose="020F0502020204030204" pitchFamily="34" charset="0"/>
                        </a:rPr>
                        <a:t>PORCUPINE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CHINOOK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MAINLAND INLET CHINOOK</a:t>
                      </a:r>
                    </a:p>
                  </a:txBody>
                  <a:tcPr marL="37115" marR="0" marT="0" marB="0" anchor="b">
                    <a:lnL>
                      <a:noFill/>
                    </a:lnL>
                    <a:lnR>
                      <a:noFill/>
                    </a:lnR>
                    <a:lnT>
                      <a:noFill/>
                    </a:lnT>
                    <a:lnB>
                      <a:noFill/>
                    </a:lnB>
                    <a:no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42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6651879"/>
                  </a:ext>
                </a:extLst>
              </a:tr>
              <a:tr h="74231">
                <a:tc>
                  <a:txBody>
                    <a:bodyPr/>
                    <a:lstStyle/>
                    <a:p>
                      <a:pPr algn="l" fontAlgn="b"/>
                      <a:r>
                        <a:rPr lang="en-US" sz="500" b="0" i="0" u="none" strike="noStrike">
                          <a:solidFill>
                            <a:srgbClr val="000000"/>
                          </a:solidFill>
                          <a:effectLst/>
                          <a:latin typeface="Calibri" panose="020F0502020204030204" pitchFamily="34" charset="0"/>
                        </a:rPr>
                        <a:t>STIKINE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MIDDLE GST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708142"/>
                  </a:ext>
                </a:extLst>
              </a:tr>
              <a:tr h="74231">
                <a:tc>
                  <a:txBody>
                    <a:bodyPr/>
                    <a:lstStyle/>
                    <a:p>
                      <a:pPr algn="l" fontAlgn="b"/>
                      <a:r>
                        <a:rPr lang="en-US" sz="500" b="0" i="0" u="none" strike="noStrike">
                          <a:solidFill>
                            <a:srgbClr val="000000"/>
                          </a:solidFill>
                          <a:effectLst/>
                          <a:latin typeface="Calibri" panose="020F0502020204030204" pitchFamily="34" charset="0"/>
                        </a:rPr>
                        <a:t>TAKU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UPPER GST CHINOOK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41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341823495"/>
                  </a:ext>
                </a:extLst>
              </a:tr>
              <a:tr h="74231">
                <a:tc>
                  <a:txBody>
                    <a:bodyPr/>
                    <a:lstStyle/>
                    <a:p>
                      <a:pPr algn="l" fontAlgn="b"/>
                      <a:r>
                        <a:rPr lang="en-US" sz="500" b="0" i="0" u="none" strike="noStrike">
                          <a:solidFill>
                            <a:srgbClr val="000000"/>
                          </a:solidFill>
                          <a:effectLst/>
                          <a:latin typeface="Calibri" panose="020F0502020204030204" pitchFamily="34" charset="0"/>
                        </a:rPr>
                        <a:t>YUKON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2721123"/>
                  </a:ext>
                </a:extLst>
              </a:tr>
              <a:tr h="74231">
                <a:tc gridSpan="2">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9599574"/>
                  </a:ext>
                </a:extLst>
              </a:tr>
              <a:tr h="74231">
                <a:tc>
                  <a:txBody>
                    <a:bodyPr/>
                    <a:lstStyle/>
                    <a:p>
                      <a:pPr algn="l" fontAlgn="b"/>
                      <a:r>
                        <a:rPr lang="en-US" sz="500" b="0" i="0" u="none" strike="noStrike">
                          <a:solidFill>
                            <a:srgbClr val="000000"/>
                          </a:solidFill>
                          <a:effectLst/>
                          <a:latin typeface="Calibri" panose="020F0502020204030204" pitchFamily="34" charset="0"/>
                        </a:rPr>
                        <a:t>PORCUPINE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INNER SOUTH COAST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5106843"/>
                  </a:ext>
                </a:extLst>
              </a:tr>
              <a:tr h="74231">
                <a:tc>
                  <a:txBody>
                    <a:bodyPr/>
                    <a:lstStyle/>
                    <a:p>
                      <a:pPr algn="l" fontAlgn="b"/>
                      <a:r>
                        <a:rPr lang="en-US" sz="500" b="0" i="0" u="none" strike="noStrike">
                          <a:solidFill>
                            <a:srgbClr val="000000"/>
                          </a:solidFill>
                          <a:effectLst/>
                          <a:latin typeface="Calibri" panose="020F0502020204030204" pitchFamily="34" charset="0"/>
                        </a:rPr>
                        <a:t>TRANSBOUNDARY CHUM</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SKEENA/NASS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8763893"/>
                  </a:ext>
                </a:extLst>
              </a:tr>
              <a:tr h="74231">
                <a:tc>
                  <a:txBody>
                    <a:bodyPr/>
                    <a:lstStyle/>
                    <a:p>
                      <a:pPr algn="l" fontAlgn="b"/>
                      <a:r>
                        <a:rPr lang="en-US" sz="500" b="0" i="0" u="none" strike="noStrike">
                          <a:solidFill>
                            <a:srgbClr val="000000"/>
                          </a:solidFill>
                          <a:effectLst/>
                          <a:latin typeface="Calibri" panose="020F0502020204030204" pitchFamily="34" charset="0"/>
                        </a:rPr>
                        <a:t>YUKON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0758909"/>
                  </a:ext>
                </a:extLst>
              </a:tr>
              <a:tr h="74231">
                <a:tc gridSpan="2">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JST/MAINLAND INLET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INTERIOR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2282854"/>
                  </a:ext>
                </a:extLst>
              </a:tr>
              <a:tr h="74231">
                <a:tc>
                  <a:txBody>
                    <a:bodyPr/>
                    <a:lstStyle/>
                    <a:p>
                      <a:pPr algn="l" fontAlgn="b"/>
                      <a:r>
                        <a:rPr lang="en-US" sz="500" b="0" i="0" u="none" strike="noStrike">
                          <a:solidFill>
                            <a:srgbClr val="000000"/>
                          </a:solidFill>
                          <a:effectLst/>
                          <a:latin typeface="Calibri" panose="020F0502020204030204" pitchFamily="34" charset="0"/>
                        </a:rPr>
                        <a:t>ALSEK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COHO</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STRAIT OF GEORGIA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768054"/>
                  </a:ext>
                </a:extLst>
              </a:tr>
              <a:tr h="74231">
                <a:tc>
                  <a:txBody>
                    <a:bodyPr/>
                    <a:lstStyle/>
                    <a:p>
                      <a:pPr algn="l" fontAlgn="b"/>
                      <a:r>
                        <a:rPr lang="en-US" sz="500" b="0" i="0" u="none" strike="noStrike">
                          <a:solidFill>
                            <a:srgbClr val="000000"/>
                          </a:solidFill>
                          <a:effectLst/>
                          <a:latin typeface="Calibri" panose="020F0502020204030204" pitchFamily="34" charset="0"/>
                        </a:rPr>
                        <a:t>STIKINE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4580424"/>
                  </a:ext>
                </a:extLst>
              </a:tr>
              <a:tr h="74231">
                <a:tc>
                  <a:txBody>
                    <a:bodyPr/>
                    <a:lstStyle/>
                    <a:p>
                      <a:pPr algn="l" fontAlgn="b"/>
                      <a:r>
                        <a:rPr lang="en-US" sz="500" b="0" i="0" u="none" strike="noStrike">
                          <a:solidFill>
                            <a:srgbClr val="000000"/>
                          </a:solidFill>
                          <a:effectLst/>
                          <a:latin typeface="Calibri" panose="020F0502020204030204" pitchFamily="34" charset="0"/>
                        </a:rPr>
                        <a:t>TAKU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PINK - ODD</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733552"/>
                  </a:ext>
                </a:extLst>
              </a:tr>
              <a:tr h="74231">
                <a:tc>
                  <a:txBody>
                    <a:bodyPr/>
                    <a:lstStyle/>
                    <a:p>
                      <a:pPr algn="l" fontAlgn="b"/>
                      <a:r>
                        <a:rPr lang="en-US" sz="500" b="0" i="0" u="none" strike="noStrike">
                          <a:solidFill>
                            <a:srgbClr val="000000"/>
                          </a:solidFill>
                          <a:effectLst/>
                          <a:latin typeface="Calibri" panose="020F0502020204030204" pitchFamily="34" charset="0"/>
                        </a:rPr>
                        <a:t>PORCUPINE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EVEN</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N/A</a:t>
                      </a:r>
                    </a:p>
                  </a:txBody>
                  <a:tcPr marL="0" marR="0" marT="0" marB="0" anchor="ctr">
                    <a:lnL>
                      <a:noFill/>
                    </a:lnL>
                    <a:lnR>
                      <a:noFill/>
                    </a:lnR>
                    <a:lnT>
                      <a:noFill/>
                    </a:lnT>
                    <a:lnB>
                      <a:noFill/>
                    </a:lnB>
                    <a:no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6325245"/>
                  </a:ext>
                </a:extLst>
              </a:tr>
              <a:tr h="74231">
                <a:tc gridSpan="2">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PINK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 ODD</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ESTU</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487185"/>
                  </a:ext>
                </a:extLst>
              </a:tr>
              <a:tr h="74231">
                <a:tc>
                  <a:txBody>
                    <a:bodyPr/>
                    <a:lstStyle/>
                    <a:p>
                      <a:pPr algn="l" fontAlgn="b"/>
                      <a:r>
                        <a:rPr lang="en-US" sz="500" b="0" i="0" u="none" strike="noStrike">
                          <a:solidFill>
                            <a:srgbClr val="000000"/>
                          </a:solidFill>
                          <a:effectLst/>
                          <a:latin typeface="Calibri" panose="020F0502020204030204" pitchFamily="34" charset="0"/>
                        </a:rPr>
                        <a:t>ALSEK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PINK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PINK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738524095"/>
                  </a:ext>
                </a:extLst>
              </a:tr>
              <a:tr h="74231">
                <a:tc>
                  <a:txBody>
                    <a:bodyPr/>
                    <a:lstStyle/>
                    <a:p>
                      <a:pPr algn="l" fontAlgn="b"/>
                      <a:r>
                        <a:rPr lang="en-US" sz="500" b="0" i="0" u="none" strike="noStrike">
                          <a:solidFill>
                            <a:srgbClr val="000000"/>
                          </a:solidFill>
                          <a:effectLst/>
                          <a:latin typeface="Calibri" panose="020F0502020204030204" pitchFamily="34" charset="0"/>
                        </a:rPr>
                        <a:t>STIKINE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LATE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608720500"/>
                  </a:ext>
                </a:extLst>
              </a:tr>
              <a:tr h="74231">
                <a:tc>
                  <a:txBody>
                    <a:bodyPr/>
                    <a:lstStyle/>
                    <a:p>
                      <a:pPr algn="l" fontAlgn="b"/>
                      <a:r>
                        <a:rPr lang="en-US" sz="500" b="0" i="0" u="none" strike="noStrike">
                          <a:solidFill>
                            <a:srgbClr val="000000"/>
                          </a:solidFill>
                          <a:effectLst/>
                          <a:latin typeface="Calibri" panose="020F0502020204030204" pitchFamily="34" charset="0"/>
                        </a:rPr>
                        <a:t>TAKU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ECVI/MAINLAND SOCKEYE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SUMMER</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050877226"/>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BARKLEY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658078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SOCKEYE</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OTHER SOCKEYE</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41452881"/>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SOCKEYE</a:t>
                      </a:r>
                    </a:p>
                  </a:txBody>
                  <a:tcPr marL="37115" marR="0" marT="0" marB="0" anchor="b">
                    <a:lnL>
                      <a:noFill/>
                    </a:lnL>
                    <a:lnR>
                      <a:noFill/>
                    </a:lnR>
                    <a:lnT>
                      <a:noFill/>
                    </a:lnT>
                    <a:lnB>
                      <a:noFill/>
                    </a:lnB>
                    <a:noFill/>
                  </a:tcPr>
                </a:tc>
                <a:tc>
                  <a:txBody>
                    <a:bodyPr/>
                    <a:lstStyle/>
                    <a:p>
                      <a:pPr algn="l"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95288533"/>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SOCKEYE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22141570"/>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RIVERS/SMITH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8388865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49260465"/>
                  </a:ext>
                </a:extLst>
              </a:tr>
            </a:tbl>
          </a:graphicData>
        </a:graphic>
      </p:graphicFrame>
      <p:pic>
        <p:nvPicPr>
          <p:cNvPr id="5" name="Picture 4">
            <a:extLst>
              <a:ext uri="{FF2B5EF4-FFF2-40B4-BE49-F238E27FC236}">
                <a16:creationId xmlns:a16="http://schemas.microsoft.com/office/drawing/2014/main" id="{5F39350C-BF04-D42A-0A23-C959C302844F}"/>
              </a:ext>
            </a:extLst>
          </p:cNvPr>
          <p:cNvPicPr>
            <a:picLocks noChangeAspect="1"/>
          </p:cNvPicPr>
          <p:nvPr/>
        </p:nvPicPr>
        <p:blipFill>
          <a:blip r:embed="rId3"/>
          <a:stretch>
            <a:fillRect/>
          </a:stretch>
        </p:blipFill>
        <p:spPr>
          <a:xfrm>
            <a:off x="3781427" y="4038846"/>
            <a:ext cx="978217" cy="771440"/>
          </a:xfrm>
          <a:prstGeom prst="rect">
            <a:avLst/>
          </a:prstGeom>
        </p:spPr>
      </p:pic>
      <p:sp>
        <p:nvSpPr>
          <p:cNvPr id="6" name="Title 1">
            <a:extLst>
              <a:ext uri="{FF2B5EF4-FFF2-40B4-BE49-F238E27FC236}">
                <a16:creationId xmlns:a16="http://schemas.microsoft.com/office/drawing/2014/main" id="{773A041C-B954-71A2-43BE-3D21CE09888F}"/>
              </a:ext>
            </a:extLst>
          </p:cNvPr>
          <p:cNvSpPr txBox="1">
            <a:spLocks/>
          </p:cNvSpPr>
          <p:nvPr/>
        </p:nvSpPr>
        <p:spPr>
          <a:xfrm>
            <a:off x="3721517" y="2019139"/>
            <a:ext cx="4748972"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1969" spc="-85">
                <a:ln w="6350">
                  <a:noFill/>
                </a:ln>
                <a:solidFill>
                  <a:schemeClr val="tx1">
                    <a:lumMod val="95000"/>
                    <a:lumOff val="5000"/>
                  </a:schemeClr>
                </a:solidFill>
                <a:effectLst/>
                <a:ea typeface="ヒラギノ角ゴ Pro W3" pitchFamily="127" charset="-128"/>
              </a:rPr>
              <a:t>2025 Preliminary Outlook Quick Reference</a:t>
            </a:r>
            <a:endParaRPr lang="en-CA" altLang="en-US" sz="1969" spc="-85">
              <a:ln w="6350">
                <a:noFill/>
              </a:ln>
              <a:solidFill>
                <a:schemeClr val="tx1">
                  <a:lumMod val="95000"/>
                  <a:lumOff val="5000"/>
                </a:schemeClr>
              </a:solidFill>
              <a:effectLst/>
              <a:ea typeface="ヒラギノ角ゴ Pro W3" pitchFamily="127" charset="-128"/>
            </a:endParaRPr>
          </a:p>
        </p:txBody>
      </p:sp>
      <p:sp>
        <p:nvSpPr>
          <p:cNvPr id="2" name="TextBox 1">
            <a:extLst>
              <a:ext uri="{FF2B5EF4-FFF2-40B4-BE49-F238E27FC236}">
                <a16:creationId xmlns:a16="http://schemas.microsoft.com/office/drawing/2014/main" id="{820E3FF4-1716-7EF8-D42C-959D51CBC09E}"/>
              </a:ext>
            </a:extLst>
          </p:cNvPr>
          <p:cNvSpPr txBox="1"/>
          <p:nvPr/>
        </p:nvSpPr>
        <p:spPr>
          <a:xfrm>
            <a:off x="7562850" y="5070495"/>
            <a:ext cx="2057400" cy="646331"/>
          </a:xfrm>
          <a:prstGeom prst="rect">
            <a:avLst/>
          </a:prstGeom>
          <a:noFill/>
        </p:spPr>
        <p:txBody>
          <a:bodyPr wrap="square" rtlCol="0">
            <a:spAutoFit/>
          </a:bodyPr>
          <a:lstStyle/>
          <a:p>
            <a:r>
              <a:rPr lang="en-US">
                <a:latin typeface="Century Gothic" panose="020B0502020202020204" pitchFamily="34" charset="0"/>
              </a:rPr>
              <a:t>4 bar charts by Area</a:t>
            </a:r>
          </a:p>
        </p:txBody>
      </p:sp>
    </p:spTree>
    <p:extLst>
      <p:ext uri="{BB962C8B-B14F-4D97-AF65-F5344CB8AC3E}">
        <p14:creationId xmlns:p14="http://schemas.microsoft.com/office/powerpoint/2010/main" val="239107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7A338F-C222-1A4B-8486-B8A3FB3CED2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F78D77-1B0D-1DC5-7395-3EA0178820CC}"/>
              </a:ext>
            </a:extLst>
          </p:cNvPr>
          <p:cNvSpPr>
            <a:spLocks noGrp="1"/>
          </p:cNvSpPr>
          <p:nvPr>
            <p:ph type="sldNum" sz="quarter" idx="12"/>
          </p:nvPr>
        </p:nvSpPr>
        <p:spPr/>
        <p:txBody>
          <a:bodyPr/>
          <a:lstStyle/>
          <a:p>
            <a:pPr algn="l"/>
            <a:fld id="{A3C1C3F4-7627-499B-A387-D46B6B71D0BD}" type="slidenum">
              <a:rPr lang="en-US" altLang="en-US" smtClean="0"/>
              <a:pPr algn="l"/>
              <a:t>16</a:t>
            </a:fld>
            <a:endParaRPr lang="en-US" altLang="en-US"/>
          </a:p>
        </p:txBody>
      </p:sp>
      <p:sp>
        <p:nvSpPr>
          <p:cNvPr id="27" name="Title 26">
            <a:extLst>
              <a:ext uri="{FF2B5EF4-FFF2-40B4-BE49-F238E27FC236}">
                <a16:creationId xmlns:a16="http://schemas.microsoft.com/office/drawing/2014/main" id="{CE3E62DA-D830-31AB-88FF-E3499ABA1CE2}"/>
              </a:ext>
            </a:extLst>
          </p:cNvPr>
          <p:cNvSpPr>
            <a:spLocks noGrp="1"/>
          </p:cNvSpPr>
          <p:nvPr>
            <p:ph type="title"/>
          </p:nvPr>
        </p:nvSpPr>
        <p:spPr/>
        <p:txBody>
          <a:bodyPr/>
          <a:lstStyle/>
          <a:p>
            <a:endParaRPr lang="en-US"/>
          </a:p>
        </p:txBody>
      </p:sp>
      <p:sp>
        <p:nvSpPr>
          <p:cNvPr id="28" name="Text Placeholder 27">
            <a:extLst>
              <a:ext uri="{FF2B5EF4-FFF2-40B4-BE49-F238E27FC236}">
                <a16:creationId xmlns:a16="http://schemas.microsoft.com/office/drawing/2014/main" id="{A437C1B7-A3A2-0C73-ECC3-706692289C1D}"/>
              </a:ext>
            </a:extLst>
          </p:cNvPr>
          <p:cNvSpPr>
            <a:spLocks noGrp="1"/>
          </p:cNvSpPr>
          <p:nvPr>
            <p:ph type="body" sz="quarter" idx="13"/>
          </p:nvPr>
        </p:nvSpPr>
        <p:spPr/>
        <p:txBody>
          <a:bodyPr/>
          <a:lstStyle/>
          <a:p>
            <a:r>
              <a:rPr lang="en-US"/>
              <a:t>FOR EDITING</a:t>
            </a:r>
          </a:p>
        </p:txBody>
      </p:sp>
      <p:sp>
        <p:nvSpPr>
          <p:cNvPr id="3" name="Content Placeholder 13">
            <a:extLst>
              <a:ext uri="{FF2B5EF4-FFF2-40B4-BE49-F238E27FC236}">
                <a16:creationId xmlns:a16="http://schemas.microsoft.com/office/drawing/2014/main" id="{84E148C2-871A-1E3D-72C8-343F6CC079D2}"/>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26" name="Group 25">
            <a:extLst>
              <a:ext uri="{FF2B5EF4-FFF2-40B4-BE49-F238E27FC236}">
                <a16:creationId xmlns:a16="http://schemas.microsoft.com/office/drawing/2014/main" id="{E5448CC0-3626-EF08-70A5-8739F6B1CC2A}"/>
              </a:ext>
            </a:extLst>
          </p:cNvPr>
          <p:cNvGrpSpPr/>
          <p:nvPr/>
        </p:nvGrpSpPr>
        <p:grpSpPr>
          <a:xfrm>
            <a:off x="1375794" y="1865921"/>
            <a:ext cx="5830011" cy="3391896"/>
            <a:chOff x="1375794" y="1865921"/>
            <a:chExt cx="5830011" cy="3391896"/>
          </a:xfrm>
        </p:grpSpPr>
        <p:sp>
          <p:nvSpPr>
            <p:cNvPr id="8" name="Rectangle 7">
              <a:extLst>
                <a:ext uri="{FF2B5EF4-FFF2-40B4-BE49-F238E27FC236}">
                  <a16:creationId xmlns:a16="http://schemas.microsoft.com/office/drawing/2014/main" id="{5E512C2D-A075-702A-687D-C1710C99CA20}"/>
                </a:ext>
              </a:extLst>
            </p:cNvPr>
            <p:cNvSpPr/>
            <p:nvPr/>
          </p:nvSpPr>
          <p:spPr>
            <a:xfrm>
              <a:off x="1375794" y="2902591"/>
              <a:ext cx="1627465" cy="763398"/>
            </a:xfrm>
            <a:prstGeom prst="rect">
              <a:avLst/>
            </a:prstGeom>
            <a:solidFill>
              <a:srgbClr val="D8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Red Zone</a:t>
              </a:r>
            </a:p>
          </p:txBody>
        </p:sp>
        <p:sp>
          <p:nvSpPr>
            <p:cNvPr id="10" name="Rectangle 9">
              <a:extLst>
                <a:ext uri="{FF2B5EF4-FFF2-40B4-BE49-F238E27FC236}">
                  <a16:creationId xmlns:a16="http://schemas.microsoft.com/office/drawing/2014/main" id="{E9E2C961-827B-4956-1F18-985869A54B3A}"/>
                </a:ext>
              </a:extLst>
            </p:cNvPr>
            <p:cNvSpPr/>
            <p:nvPr/>
          </p:nvSpPr>
          <p:spPr>
            <a:xfrm>
              <a:off x="3477067" y="2902591"/>
              <a:ext cx="1627465" cy="763398"/>
            </a:xfrm>
            <a:prstGeom prst="rect">
              <a:avLst/>
            </a:prstGeom>
            <a:solidFill>
              <a:srgbClr val="E7C7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Amber Zone</a:t>
              </a:r>
            </a:p>
          </p:txBody>
        </p:sp>
        <p:sp>
          <p:nvSpPr>
            <p:cNvPr id="11" name="Rectangle 10">
              <a:extLst>
                <a:ext uri="{FF2B5EF4-FFF2-40B4-BE49-F238E27FC236}">
                  <a16:creationId xmlns:a16="http://schemas.microsoft.com/office/drawing/2014/main" id="{970A7452-3C98-C687-344B-1F9E2DAB776F}"/>
                </a:ext>
              </a:extLst>
            </p:cNvPr>
            <p:cNvSpPr/>
            <p:nvPr/>
          </p:nvSpPr>
          <p:spPr>
            <a:xfrm>
              <a:off x="5578340" y="2902591"/>
              <a:ext cx="1627465" cy="763398"/>
            </a:xfrm>
            <a:prstGeom prst="rect">
              <a:avLst/>
            </a:prstGeom>
            <a:solidFill>
              <a:srgbClr val="7CBF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Green Zone</a:t>
              </a:r>
            </a:p>
          </p:txBody>
        </p:sp>
        <p:sp>
          <p:nvSpPr>
            <p:cNvPr id="12" name="Arrow: Right 11">
              <a:extLst>
                <a:ext uri="{FF2B5EF4-FFF2-40B4-BE49-F238E27FC236}">
                  <a16:creationId xmlns:a16="http://schemas.microsoft.com/office/drawing/2014/main" id="{D0B8DB2E-AE95-A9F3-A577-15A94E328F56}"/>
                </a:ext>
              </a:extLst>
            </p:cNvPr>
            <p:cNvSpPr/>
            <p:nvPr/>
          </p:nvSpPr>
          <p:spPr>
            <a:xfrm>
              <a:off x="1375794" y="4108104"/>
              <a:ext cx="5830011" cy="424873"/>
            </a:xfrm>
            <a:prstGeom prst="rightArrow">
              <a:avLst/>
            </a:prstGeom>
            <a:gradFill flip="none" rotWithShape="1">
              <a:gsLst>
                <a:gs pos="100000">
                  <a:schemeClr val="tx2"/>
                </a:gs>
                <a:gs pos="0">
                  <a:schemeClr val="tx2">
                    <a:lumMod val="20000"/>
                    <a:lumOff val="80000"/>
                    <a:alpha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Segoe UI Semilight" panose="020B0402040204020203" pitchFamily="34" charset="0"/>
                  <a:cs typeface="Segoe UI Semilight" panose="020B0402040204020203" pitchFamily="34" charset="0"/>
                </a:rPr>
                <a:t>Low			Spawning abundance			High</a:t>
              </a:r>
            </a:p>
          </p:txBody>
        </p:sp>
        <p:sp>
          <p:nvSpPr>
            <p:cNvPr id="13" name="Arrow: Right 12">
              <a:extLst>
                <a:ext uri="{FF2B5EF4-FFF2-40B4-BE49-F238E27FC236}">
                  <a16:creationId xmlns:a16="http://schemas.microsoft.com/office/drawing/2014/main" id="{C381069D-2DB0-50FB-E9EB-DF7AAD56C747}"/>
                </a:ext>
              </a:extLst>
            </p:cNvPr>
            <p:cNvSpPr/>
            <p:nvPr/>
          </p:nvSpPr>
          <p:spPr>
            <a:xfrm rot="10800000" flipV="1">
              <a:off x="1375794" y="1865921"/>
              <a:ext cx="5830011" cy="424874"/>
            </a:xfrm>
            <a:prstGeom prst="rightArrow">
              <a:avLst/>
            </a:prstGeom>
            <a:gradFill flip="none" rotWithShape="1">
              <a:gsLst>
                <a:gs pos="100000">
                  <a:schemeClr val="accent6">
                    <a:lumMod val="75000"/>
                  </a:schemeClr>
                </a:gs>
                <a:gs pos="0">
                  <a:schemeClr val="accent6">
                    <a:lumMod val="20000"/>
                    <a:lumOff val="80000"/>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Segoe UI Semilight" panose="020B0402040204020203" pitchFamily="34" charset="0"/>
                  <a:cs typeface="Segoe UI Semilight" panose="020B0402040204020203" pitchFamily="34" charset="0"/>
                </a:rPr>
                <a:t>High		Extent of management intervention		Low</a:t>
              </a:r>
            </a:p>
          </p:txBody>
        </p:sp>
        <p:cxnSp>
          <p:nvCxnSpPr>
            <p:cNvPr id="15" name="Straight Connector 14">
              <a:extLst>
                <a:ext uri="{FF2B5EF4-FFF2-40B4-BE49-F238E27FC236}">
                  <a16:creationId xmlns:a16="http://schemas.microsoft.com/office/drawing/2014/main" id="{387DA93B-A087-85B4-B199-7CE5ED308055}"/>
                </a:ext>
              </a:extLst>
            </p:cNvPr>
            <p:cNvCxnSpPr>
              <a:cxnSpLocks/>
            </p:cNvCxnSpPr>
            <p:nvPr/>
          </p:nvCxnSpPr>
          <p:spPr>
            <a:xfrm>
              <a:off x="3195782" y="2669309"/>
              <a:ext cx="0" cy="1348508"/>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B55EE1A-60BE-C793-C73A-3FC602C13F3B}"/>
                </a:ext>
              </a:extLst>
            </p:cNvPr>
            <p:cNvCxnSpPr/>
            <p:nvPr/>
          </p:nvCxnSpPr>
          <p:spPr>
            <a:xfrm>
              <a:off x="5398655" y="2669308"/>
              <a:ext cx="0" cy="1348509"/>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610A8A4-25E1-45D7-364F-C94696D74D13}"/>
                </a:ext>
              </a:extLst>
            </p:cNvPr>
            <p:cNvSpPr txBox="1"/>
            <p:nvPr/>
          </p:nvSpPr>
          <p:spPr>
            <a:xfrm>
              <a:off x="2299856" y="2357108"/>
              <a:ext cx="1791852" cy="276999"/>
            </a:xfrm>
            <a:prstGeom prst="rect">
              <a:avLst/>
            </a:prstGeom>
            <a:noFill/>
          </p:spPr>
          <p:txBody>
            <a:bodyPr wrap="square" rtlCol="0">
              <a:spAutoFit/>
            </a:bodyPr>
            <a:lstStyle/>
            <a:p>
              <a:pPr algn="ctr"/>
              <a:r>
                <a:rPr lang="en-US" sz="1200">
                  <a:latin typeface="Segoe UI Semilight" panose="020B0402040204020203" pitchFamily="34" charset="0"/>
                  <a:cs typeface="Segoe UI Semilight" panose="020B0402040204020203" pitchFamily="34" charset="0"/>
                </a:rPr>
                <a:t>Lower benchmark</a:t>
              </a:r>
            </a:p>
          </p:txBody>
        </p:sp>
        <p:sp>
          <p:nvSpPr>
            <p:cNvPr id="19" name="TextBox 18">
              <a:extLst>
                <a:ext uri="{FF2B5EF4-FFF2-40B4-BE49-F238E27FC236}">
                  <a16:creationId xmlns:a16="http://schemas.microsoft.com/office/drawing/2014/main" id="{8CECA67F-4896-A14B-4D09-BECE6E522B76}"/>
                </a:ext>
              </a:extLst>
            </p:cNvPr>
            <p:cNvSpPr txBox="1"/>
            <p:nvPr/>
          </p:nvSpPr>
          <p:spPr>
            <a:xfrm>
              <a:off x="4410365" y="2352851"/>
              <a:ext cx="1791852" cy="276999"/>
            </a:xfrm>
            <a:prstGeom prst="rect">
              <a:avLst/>
            </a:prstGeom>
            <a:noFill/>
          </p:spPr>
          <p:txBody>
            <a:bodyPr wrap="square" rtlCol="0">
              <a:spAutoFit/>
            </a:bodyPr>
            <a:lstStyle/>
            <a:p>
              <a:pPr algn="ctr"/>
              <a:r>
                <a:rPr lang="en-US" sz="1200">
                  <a:latin typeface="Segoe UI Semilight" panose="020B0402040204020203" pitchFamily="34" charset="0"/>
                  <a:cs typeface="Segoe UI Semilight" panose="020B0402040204020203" pitchFamily="34" charset="0"/>
                </a:rPr>
                <a:t>Higher benchmark</a:t>
              </a:r>
            </a:p>
          </p:txBody>
        </p:sp>
        <p:pic>
          <p:nvPicPr>
            <p:cNvPr id="2052" name="Picture 4">
              <a:extLst>
                <a:ext uri="{FF2B5EF4-FFF2-40B4-BE49-F238E27FC236}">
                  <a16:creationId xmlns:a16="http://schemas.microsoft.com/office/drawing/2014/main" id="{2D663A86-5724-EDA1-EE00-7897F21DE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939" y="464712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1CB04562-5821-FF12-A573-F16BBF91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78" y="455515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30833C7-672B-6C05-9953-CBCB14A42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678" y="476181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1700CFB1-815D-7534-8919-C37F3E06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656" y="451476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BE2BA0E-D6FF-1590-E1AE-AD31013A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684" y="467413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E4891341-4EDE-A242-3C8D-B520578A2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323" y="4784827"/>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B26E1ED5-49D6-4A2D-7216-D341F590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96" y="4948194"/>
              <a:ext cx="691121" cy="3096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925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79D034-5A69-652E-4F9A-883BB73728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BC4AE-CC35-6DDD-CCC6-C1A51EC13422}"/>
              </a:ext>
            </a:extLst>
          </p:cNvPr>
          <p:cNvSpPr>
            <a:spLocks noGrp="1"/>
          </p:cNvSpPr>
          <p:nvPr>
            <p:ph type="sldNum" sz="quarter" idx="12"/>
          </p:nvPr>
        </p:nvSpPr>
        <p:spPr/>
        <p:txBody>
          <a:bodyPr/>
          <a:lstStyle/>
          <a:p>
            <a:pPr algn="l"/>
            <a:fld id="{A3C1C3F4-7627-499B-A387-D46B6B71D0BD}" type="slidenum">
              <a:rPr lang="en-US" altLang="en-US" smtClean="0"/>
              <a:pPr algn="l"/>
              <a:t>17</a:t>
            </a:fld>
            <a:endParaRPr lang="en-US" altLang="en-US"/>
          </a:p>
        </p:txBody>
      </p:sp>
      <p:sp>
        <p:nvSpPr>
          <p:cNvPr id="28" name="Text Placeholder 27">
            <a:extLst>
              <a:ext uri="{FF2B5EF4-FFF2-40B4-BE49-F238E27FC236}">
                <a16:creationId xmlns:a16="http://schemas.microsoft.com/office/drawing/2014/main" id="{F8CBAFC8-7FD9-0275-ACEE-00B9D68DE4B1}"/>
              </a:ext>
            </a:extLst>
          </p:cNvPr>
          <p:cNvSpPr>
            <a:spLocks noGrp="1"/>
          </p:cNvSpPr>
          <p:nvPr>
            <p:ph type="body" sz="quarter" idx="13"/>
          </p:nvPr>
        </p:nvSpPr>
        <p:spPr/>
        <p:txBody>
          <a:bodyPr/>
          <a:lstStyle/>
          <a:p>
            <a:r>
              <a:rPr lang="en-US"/>
              <a:t>FOR EDITING</a:t>
            </a:r>
          </a:p>
        </p:txBody>
      </p:sp>
      <p:sp>
        <p:nvSpPr>
          <p:cNvPr id="3" name="Content Placeholder 13">
            <a:extLst>
              <a:ext uri="{FF2B5EF4-FFF2-40B4-BE49-F238E27FC236}">
                <a16:creationId xmlns:a16="http://schemas.microsoft.com/office/drawing/2014/main" id="{23D0CF93-B68C-0FD6-BA30-3E137EED642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31" name="Group 30">
            <a:extLst>
              <a:ext uri="{FF2B5EF4-FFF2-40B4-BE49-F238E27FC236}">
                <a16:creationId xmlns:a16="http://schemas.microsoft.com/office/drawing/2014/main" id="{2E5AF8B3-5D91-991B-4579-DDE9C530CB61}"/>
              </a:ext>
            </a:extLst>
          </p:cNvPr>
          <p:cNvGrpSpPr/>
          <p:nvPr/>
        </p:nvGrpSpPr>
        <p:grpSpPr>
          <a:xfrm>
            <a:off x="4805706" y="1987541"/>
            <a:ext cx="4809411" cy="3284576"/>
            <a:chOff x="4805706" y="1987541"/>
            <a:chExt cx="4809411" cy="3284576"/>
          </a:xfrm>
        </p:grpSpPr>
        <p:grpSp>
          <p:nvGrpSpPr>
            <p:cNvPr id="19" name="Group 18">
              <a:extLst>
                <a:ext uri="{FF2B5EF4-FFF2-40B4-BE49-F238E27FC236}">
                  <a16:creationId xmlns:a16="http://schemas.microsoft.com/office/drawing/2014/main" id="{084ED216-7CDC-76F1-4149-F96FBFBD6346}"/>
                </a:ext>
              </a:extLst>
            </p:cNvPr>
            <p:cNvGrpSpPr/>
            <p:nvPr/>
          </p:nvGrpSpPr>
          <p:grpSpPr>
            <a:xfrm>
              <a:off x="4805706" y="1987541"/>
              <a:ext cx="4809411" cy="3284576"/>
              <a:chOff x="4805706" y="1987541"/>
              <a:chExt cx="4809411" cy="3284576"/>
            </a:xfrm>
          </p:grpSpPr>
          <p:sp>
            <p:nvSpPr>
              <p:cNvPr id="5" name="Rectangle 4">
                <a:extLst>
                  <a:ext uri="{FF2B5EF4-FFF2-40B4-BE49-F238E27FC236}">
                    <a16:creationId xmlns:a16="http://schemas.microsoft.com/office/drawing/2014/main" id="{CB08E753-E8C2-11D9-DA94-5F7F3443DAFB}"/>
                  </a:ext>
                </a:extLst>
              </p:cNvPr>
              <p:cNvSpPr/>
              <p:nvPr/>
            </p:nvSpPr>
            <p:spPr>
              <a:xfrm>
                <a:off x="5225038" y="2218373"/>
                <a:ext cx="838200" cy="2657475"/>
              </a:xfrm>
              <a:prstGeom prst="rect">
                <a:avLst/>
              </a:prstGeom>
              <a:solidFill>
                <a:srgbClr val="D87C7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1CA9DF-6F50-3CD8-507C-46F40C85D505}"/>
                  </a:ext>
                </a:extLst>
              </p:cNvPr>
              <p:cNvSpPr/>
              <p:nvPr/>
            </p:nvSpPr>
            <p:spPr>
              <a:xfrm>
                <a:off x="6063238" y="2218373"/>
                <a:ext cx="1333500" cy="2657475"/>
              </a:xfrm>
              <a:prstGeom prst="rect">
                <a:avLst/>
              </a:prstGeom>
              <a:solidFill>
                <a:srgbClr val="E7C7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CA718B-436E-DCE4-A3DE-A98A34B78E6E}"/>
                  </a:ext>
                </a:extLst>
              </p:cNvPr>
              <p:cNvSpPr/>
              <p:nvPr/>
            </p:nvSpPr>
            <p:spPr>
              <a:xfrm>
                <a:off x="7396738" y="2218373"/>
                <a:ext cx="2205613" cy="2657475"/>
              </a:xfrm>
              <a:prstGeom prst="rect">
                <a:avLst/>
              </a:prstGeom>
              <a:solidFill>
                <a:srgbClr val="7CBF9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C4EB4B3-77C1-B03E-44FF-1028CD5994DF}"/>
                  </a:ext>
                </a:extLst>
              </p:cNvPr>
              <p:cNvCxnSpPr>
                <a:endCxn id="6" idx="3"/>
              </p:cNvCxnSpPr>
              <p:nvPr/>
            </p:nvCxnSpPr>
            <p:spPr>
              <a:xfrm flipV="1">
                <a:off x="6063238" y="3547111"/>
                <a:ext cx="1333500" cy="1243012"/>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D882586-3658-CA36-E083-6A39D12A167C}"/>
                  </a:ext>
                </a:extLst>
              </p:cNvPr>
              <p:cNvCxnSpPr>
                <a:cxnSpLocks/>
                <a:stCxn id="7" idx="1"/>
                <a:endCxn id="7" idx="3"/>
              </p:cNvCxnSpPr>
              <p:nvPr/>
            </p:nvCxnSpPr>
            <p:spPr>
              <a:xfrm>
                <a:off x="7396738" y="3547111"/>
                <a:ext cx="2205613"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52F2B7C-B954-104E-E84F-4A0F604EEE9F}"/>
                  </a:ext>
                </a:extLst>
              </p:cNvPr>
              <p:cNvCxnSpPr>
                <a:cxnSpLocks/>
              </p:cNvCxnSpPr>
              <p:nvPr/>
            </p:nvCxnSpPr>
            <p:spPr>
              <a:xfrm>
                <a:off x="5225038" y="4790123"/>
                <a:ext cx="838200"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F1F4C96B-4F8D-B572-26F1-36B61649CCDA}"/>
                  </a:ext>
                </a:extLst>
              </p:cNvPr>
              <p:cNvSpPr txBox="1"/>
              <p:nvPr/>
            </p:nvSpPr>
            <p:spPr>
              <a:xfrm>
                <a:off x="5225039" y="1987541"/>
                <a:ext cx="838200"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Critical Zone</a:t>
                </a:r>
              </a:p>
            </p:txBody>
          </p:sp>
          <p:sp>
            <p:nvSpPr>
              <p:cNvPr id="41" name="TextBox 40">
                <a:extLst>
                  <a:ext uri="{FF2B5EF4-FFF2-40B4-BE49-F238E27FC236}">
                    <a16:creationId xmlns:a16="http://schemas.microsoft.com/office/drawing/2014/main" id="{A55CDCA4-A27A-0581-BF57-C9873BC7C005}"/>
                  </a:ext>
                </a:extLst>
              </p:cNvPr>
              <p:cNvSpPr txBox="1"/>
              <p:nvPr/>
            </p:nvSpPr>
            <p:spPr>
              <a:xfrm>
                <a:off x="6059048" y="1987541"/>
                <a:ext cx="1333499"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Cautious Zone</a:t>
                </a:r>
              </a:p>
            </p:txBody>
          </p:sp>
          <p:sp>
            <p:nvSpPr>
              <p:cNvPr id="42" name="TextBox 41">
                <a:extLst>
                  <a:ext uri="{FF2B5EF4-FFF2-40B4-BE49-F238E27FC236}">
                    <a16:creationId xmlns:a16="http://schemas.microsoft.com/office/drawing/2014/main" id="{084B0AAE-0FA0-806C-0A5F-E069F584784B}"/>
                  </a:ext>
                </a:extLst>
              </p:cNvPr>
              <p:cNvSpPr txBox="1"/>
              <p:nvPr/>
            </p:nvSpPr>
            <p:spPr>
              <a:xfrm>
                <a:off x="7400928" y="1987541"/>
                <a:ext cx="220142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Healthy Zone</a:t>
                </a:r>
              </a:p>
            </p:txBody>
          </p:sp>
          <p:cxnSp>
            <p:nvCxnSpPr>
              <p:cNvPr id="44" name="Straight Arrow Connector 43">
                <a:extLst>
                  <a:ext uri="{FF2B5EF4-FFF2-40B4-BE49-F238E27FC236}">
                    <a16:creationId xmlns:a16="http://schemas.microsoft.com/office/drawing/2014/main" id="{CB172103-333D-F497-9B74-CA06F818B72F}"/>
                  </a:ext>
                </a:extLst>
              </p:cNvPr>
              <p:cNvCxnSpPr>
                <a:cxnSpLocks/>
              </p:cNvCxnSpPr>
              <p:nvPr/>
            </p:nvCxnSpPr>
            <p:spPr>
              <a:xfrm>
                <a:off x="5225036" y="5006340"/>
                <a:ext cx="4377313"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A909454E-4F86-6184-CB04-5318ED0889FF}"/>
                  </a:ext>
                </a:extLst>
              </p:cNvPr>
              <p:cNvCxnSpPr>
                <a:cxnSpLocks/>
              </p:cNvCxnSpPr>
              <p:nvPr/>
            </p:nvCxnSpPr>
            <p:spPr>
              <a:xfrm flipV="1">
                <a:off x="5045015" y="2218372"/>
                <a:ext cx="0" cy="2657475"/>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510293DA-BC82-81AE-738B-EFAC3325751A}"/>
                  </a:ext>
                </a:extLst>
              </p:cNvPr>
              <p:cNvSpPr txBox="1"/>
              <p:nvPr/>
            </p:nvSpPr>
            <p:spPr>
              <a:xfrm>
                <a:off x="5225036" y="5041285"/>
                <a:ext cx="437731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Stock Status</a:t>
                </a:r>
              </a:p>
            </p:txBody>
          </p:sp>
          <p:sp>
            <p:nvSpPr>
              <p:cNvPr id="8" name="TextBox 7">
                <a:extLst>
                  <a:ext uri="{FF2B5EF4-FFF2-40B4-BE49-F238E27FC236}">
                    <a16:creationId xmlns:a16="http://schemas.microsoft.com/office/drawing/2014/main" id="{A967712A-E35D-BBD8-14CF-89354D2BC857}"/>
                  </a:ext>
                </a:extLst>
              </p:cNvPr>
              <p:cNvSpPr txBox="1"/>
              <p:nvPr/>
            </p:nvSpPr>
            <p:spPr>
              <a:xfrm rot="16200000">
                <a:off x="3592384" y="3431693"/>
                <a:ext cx="2657475"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Removal Rate</a:t>
                </a:r>
              </a:p>
            </p:txBody>
          </p:sp>
          <p:sp>
            <p:nvSpPr>
              <p:cNvPr id="9" name="TextBox 8">
                <a:extLst>
                  <a:ext uri="{FF2B5EF4-FFF2-40B4-BE49-F238E27FC236}">
                    <a16:creationId xmlns:a16="http://schemas.microsoft.com/office/drawing/2014/main" id="{1CF4D84D-3C0A-8271-C6E0-967234BB0819}"/>
                  </a:ext>
                </a:extLst>
              </p:cNvPr>
              <p:cNvSpPr txBox="1"/>
              <p:nvPr/>
            </p:nvSpPr>
            <p:spPr>
              <a:xfrm>
                <a:off x="7413694" y="3316278"/>
                <a:ext cx="220142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Removal Reference</a:t>
                </a:r>
              </a:p>
            </p:txBody>
          </p:sp>
          <p:sp>
            <p:nvSpPr>
              <p:cNvPr id="10" name="TextBox 9">
                <a:extLst>
                  <a:ext uri="{FF2B5EF4-FFF2-40B4-BE49-F238E27FC236}">
                    <a16:creationId xmlns:a16="http://schemas.microsoft.com/office/drawing/2014/main" id="{C493B42F-5A06-D8A5-70CE-111D19886FD8}"/>
                  </a:ext>
                </a:extLst>
              </p:cNvPr>
              <p:cNvSpPr txBox="1"/>
              <p:nvPr/>
            </p:nvSpPr>
            <p:spPr>
              <a:xfrm rot="16200000">
                <a:off x="7643333" y="4103756"/>
                <a:ext cx="1328737" cy="215444"/>
              </a:xfrm>
              <a:prstGeom prst="rect">
                <a:avLst/>
              </a:prstGeom>
              <a:noFill/>
            </p:spPr>
            <p:txBody>
              <a:bodyPr wrap="square" rtlCol="0">
                <a:spAutoFit/>
              </a:bodyPr>
              <a:lstStyle/>
              <a:p>
                <a:pPr algn="ctr"/>
                <a:r>
                  <a:rPr lang="en-US" sz="800">
                    <a:latin typeface="Segoe UI Semibold" panose="020B0702040204020203" pitchFamily="34" charset="0"/>
                    <a:cs typeface="Segoe UI Semibold" panose="020B0702040204020203" pitchFamily="34" charset="0"/>
                  </a:rPr>
                  <a:t>Target Reference Point</a:t>
                </a:r>
              </a:p>
            </p:txBody>
          </p:sp>
          <p:sp>
            <p:nvSpPr>
              <p:cNvPr id="11" name="TextBox 10">
                <a:extLst>
                  <a:ext uri="{FF2B5EF4-FFF2-40B4-BE49-F238E27FC236}">
                    <a16:creationId xmlns:a16="http://schemas.microsoft.com/office/drawing/2014/main" id="{AB0EFA16-A0E7-E7E4-A0ED-0E719F139006}"/>
                  </a:ext>
                </a:extLst>
              </p:cNvPr>
              <p:cNvSpPr txBox="1"/>
              <p:nvPr/>
            </p:nvSpPr>
            <p:spPr>
              <a:xfrm rot="16200000">
                <a:off x="6519418" y="2856381"/>
                <a:ext cx="1506852"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Upper Stock Reference</a:t>
                </a:r>
              </a:p>
            </p:txBody>
          </p:sp>
          <p:sp>
            <p:nvSpPr>
              <p:cNvPr id="13" name="TextBox 12">
                <a:extLst>
                  <a:ext uri="{FF2B5EF4-FFF2-40B4-BE49-F238E27FC236}">
                    <a16:creationId xmlns:a16="http://schemas.microsoft.com/office/drawing/2014/main" id="{5CF75532-C98C-DA6D-1177-01D5002D7088}"/>
                  </a:ext>
                </a:extLst>
              </p:cNvPr>
              <p:cNvSpPr txBox="1"/>
              <p:nvPr/>
            </p:nvSpPr>
            <p:spPr>
              <a:xfrm rot="16200000">
                <a:off x="5202874" y="2856380"/>
                <a:ext cx="1506852"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Limit Reference Point</a:t>
                </a:r>
              </a:p>
            </p:txBody>
          </p:sp>
          <p:cxnSp>
            <p:nvCxnSpPr>
              <p:cNvPr id="16" name="Straight Connector 15">
                <a:extLst>
                  <a:ext uri="{FF2B5EF4-FFF2-40B4-BE49-F238E27FC236}">
                    <a16:creationId xmlns:a16="http://schemas.microsoft.com/office/drawing/2014/main" id="{811E8AB2-74D6-8580-C798-F4C404071B1E}"/>
                  </a:ext>
                </a:extLst>
              </p:cNvPr>
              <p:cNvCxnSpPr>
                <a:cxnSpLocks/>
              </p:cNvCxnSpPr>
              <p:nvPr/>
            </p:nvCxnSpPr>
            <p:spPr>
              <a:xfrm flipV="1">
                <a:off x="8417518" y="3547110"/>
                <a:ext cx="0" cy="1328737"/>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grpSp>
        <p:sp>
          <p:nvSpPr>
            <p:cNvPr id="24" name="Rectangle: Rounded Corners 23">
              <a:extLst>
                <a:ext uri="{FF2B5EF4-FFF2-40B4-BE49-F238E27FC236}">
                  <a16:creationId xmlns:a16="http://schemas.microsoft.com/office/drawing/2014/main" id="{D654CCD1-F45F-4BEE-B9F2-5027DE5F5E3A}"/>
                </a:ext>
              </a:extLst>
            </p:cNvPr>
            <p:cNvSpPr/>
            <p:nvPr/>
          </p:nvSpPr>
          <p:spPr>
            <a:xfrm>
              <a:off x="8616429" y="3750669"/>
              <a:ext cx="792156" cy="239526"/>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4</a:t>
              </a:r>
            </a:p>
          </p:txBody>
        </p:sp>
        <p:sp>
          <p:nvSpPr>
            <p:cNvPr id="25" name="Rectangle: Rounded Corners 24">
              <a:extLst>
                <a:ext uri="{FF2B5EF4-FFF2-40B4-BE49-F238E27FC236}">
                  <a16:creationId xmlns:a16="http://schemas.microsoft.com/office/drawing/2014/main" id="{61A10BBE-CE30-5DC8-A64C-B418C0FB93D1}"/>
                </a:ext>
              </a:extLst>
            </p:cNvPr>
            <p:cNvSpPr/>
            <p:nvPr/>
          </p:nvSpPr>
          <p:spPr>
            <a:xfrm>
              <a:off x="7447566" y="3744229"/>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3</a:t>
              </a:r>
            </a:p>
          </p:txBody>
        </p:sp>
        <p:sp>
          <p:nvSpPr>
            <p:cNvPr id="26" name="Rectangle: Rounded Corners 25">
              <a:extLst>
                <a:ext uri="{FF2B5EF4-FFF2-40B4-BE49-F238E27FC236}">
                  <a16:creationId xmlns:a16="http://schemas.microsoft.com/office/drawing/2014/main" id="{37D430B7-4335-D214-E7A9-3D3B4497F098}"/>
                </a:ext>
              </a:extLst>
            </p:cNvPr>
            <p:cNvSpPr/>
            <p:nvPr/>
          </p:nvSpPr>
          <p:spPr>
            <a:xfrm>
              <a:off x="63416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2</a:t>
              </a:r>
            </a:p>
          </p:txBody>
        </p:sp>
        <p:sp>
          <p:nvSpPr>
            <p:cNvPr id="29" name="Rectangle: Rounded Corners 28">
              <a:extLst>
                <a:ext uri="{FF2B5EF4-FFF2-40B4-BE49-F238E27FC236}">
                  <a16:creationId xmlns:a16="http://schemas.microsoft.com/office/drawing/2014/main" id="{6386A482-A2B6-3080-C71B-9BC122117D70}"/>
                </a:ext>
              </a:extLst>
            </p:cNvPr>
            <p:cNvSpPr/>
            <p:nvPr/>
          </p:nvSpPr>
          <p:spPr>
            <a:xfrm>
              <a:off x="52520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1</a:t>
              </a:r>
            </a:p>
          </p:txBody>
        </p:sp>
      </p:grpSp>
    </p:spTree>
    <p:extLst>
      <p:ext uri="{BB962C8B-B14F-4D97-AF65-F5344CB8AC3E}">
        <p14:creationId xmlns:p14="http://schemas.microsoft.com/office/powerpoint/2010/main" val="105969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2E4007-B6DA-6254-0C95-661409315D9A}"/>
              </a:ext>
            </a:extLst>
          </p:cNvPr>
          <p:cNvSpPr>
            <a:spLocks noGrp="1"/>
          </p:cNvSpPr>
          <p:nvPr>
            <p:ph type="sldNum" sz="quarter" idx="12"/>
          </p:nvPr>
        </p:nvSpPr>
        <p:spPr/>
        <p:txBody>
          <a:bodyPr/>
          <a:lstStyle/>
          <a:p>
            <a:pPr algn="l"/>
            <a:fld id="{A3C1C3F4-7627-499B-A387-D46B6B71D0BD}" type="slidenum">
              <a:rPr lang="en-US" altLang="en-US" smtClean="0"/>
              <a:pPr algn="l"/>
              <a:t>18</a:t>
            </a:fld>
            <a:endParaRPr lang="en-US" altLang="en-US"/>
          </a:p>
        </p:txBody>
      </p:sp>
      <p:sp>
        <p:nvSpPr>
          <p:cNvPr id="8" name="Rectangle: Rounded Corners 7">
            <a:extLst>
              <a:ext uri="{FF2B5EF4-FFF2-40B4-BE49-F238E27FC236}">
                <a16:creationId xmlns:a16="http://schemas.microsoft.com/office/drawing/2014/main" id="{32E30752-0F36-A212-8784-3E949161990B}"/>
              </a:ext>
            </a:extLst>
          </p:cNvPr>
          <p:cNvSpPr/>
          <p:nvPr/>
        </p:nvSpPr>
        <p:spPr>
          <a:xfrm>
            <a:off x="0" y="2877268"/>
            <a:ext cx="6172200" cy="244720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5A64498C-E5E5-5FDE-D05F-58F08164A1EA}"/>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a:ln w="6350">
                <a:noFill/>
              </a:ln>
              <a:solidFill>
                <a:schemeClr val="tx1"/>
              </a:solidFill>
            </a:endParaRPr>
          </a:p>
          <a:p>
            <a:r>
              <a:rPr lang="en-US" sz="1800">
                <a:solidFill>
                  <a:schemeClr val="tx1"/>
                </a:solidFill>
              </a:rPr>
              <a:t>This Outlook provides a categorical abundance expectation-based expert opinion as well as expected abundance for those stock units with statistical forecasts.   </a:t>
            </a:r>
          </a:p>
          <a:p>
            <a:endParaRPr lang="en-US" sz="1575">
              <a:ln w="6350">
                <a:noFill/>
              </a:ln>
              <a:solidFill>
                <a:schemeClr val="tx1"/>
              </a:solidFill>
            </a:endParaRPr>
          </a:p>
          <a:p>
            <a:endParaRPr lang="en-US" sz="1463"/>
          </a:p>
        </p:txBody>
      </p:sp>
      <p:sp>
        <p:nvSpPr>
          <p:cNvPr id="5" name="Content Placeholder 13">
            <a:extLst>
              <a:ext uri="{FF2B5EF4-FFF2-40B4-BE49-F238E27FC236}">
                <a16:creationId xmlns:a16="http://schemas.microsoft.com/office/drawing/2014/main" id="{A1C6213D-031C-849E-FA89-87A2D2679244}"/>
              </a:ext>
            </a:extLst>
          </p:cNvPr>
          <p:cNvSpPr>
            <a:spLocks noGrp="1"/>
          </p:cNvSpPr>
          <p:nvPr>
            <p:ph idx="4294967295"/>
          </p:nvPr>
        </p:nvSpPr>
        <p:spPr>
          <a:xfrm>
            <a:off x="419100" y="3015630"/>
            <a:ext cx="5702300" cy="569463"/>
          </a:xfrm>
          <a:prstGeom prst="rect">
            <a:avLst/>
          </a:prstGeom>
        </p:spPr>
        <p:txBody>
          <a:bodyPr/>
          <a:lstStyle/>
          <a:p>
            <a:pPr marL="0" indent="0">
              <a:buNone/>
            </a:pPr>
            <a:r>
              <a:rPr lang="en-US" sz="2000">
                <a:ln w="6350">
                  <a:noFill/>
                </a:ln>
                <a:solidFill>
                  <a:schemeClr val="tx1"/>
                </a:solidFill>
                <a:latin typeface="Segoe UI Semibold" panose="020B0702040204020203" pitchFamily="34" charset="0"/>
                <a:cs typeface="Segoe UI Semibold" panose="020B0702040204020203" pitchFamily="34" charset="0"/>
              </a:rPr>
              <a:t>The Salmon Outlook provides an estimate of expected abundance of salmon in 2025 to inform the harvest planning process.</a:t>
            </a:r>
            <a:endParaRPr lang="en-US" sz="2000">
              <a:ln w="6350">
                <a:noFill/>
              </a:ln>
              <a:solidFill>
                <a:schemeClr val="tx1"/>
              </a:solidFill>
            </a:endParaRPr>
          </a:p>
          <a:p>
            <a:endParaRPr lang="en-US"/>
          </a:p>
        </p:txBody>
      </p:sp>
      <p:sp>
        <p:nvSpPr>
          <p:cNvPr id="6" name="Content Placeholder 13">
            <a:extLst>
              <a:ext uri="{FF2B5EF4-FFF2-40B4-BE49-F238E27FC236}">
                <a16:creationId xmlns:a16="http://schemas.microsoft.com/office/drawing/2014/main" id="{3AB6B167-7D97-9E01-96B6-207245F97C8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9" name="Title 1">
            <a:extLst>
              <a:ext uri="{FF2B5EF4-FFF2-40B4-BE49-F238E27FC236}">
                <a16:creationId xmlns:a16="http://schemas.microsoft.com/office/drawing/2014/main" id="{9C5E8943-903B-8C2C-8D0A-1B42B9C90C25}"/>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Overview</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03192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19</a:t>
            </a:fld>
            <a:endParaRPr lang="en-US" altLang="en-US"/>
          </a:p>
        </p:txBody>
      </p:sp>
      <p:sp>
        <p:nvSpPr>
          <p:cNvPr id="9" name="Content Placeholder 2">
            <a:extLst>
              <a:ext uri="{FF2B5EF4-FFF2-40B4-BE49-F238E27FC236}">
                <a16:creationId xmlns:a16="http://schemas.microsoft.com/office/drawing/2014/main" id="{1DF6DFD5-A08F-92ED-4230-355AFE7AE57B}"/>
              </a:ext>
            </a:extLst>
          </p:cNvPr>
          <p:cNvSpPr txBox="1">
            <a:spLocks/>
          </p:cNvSpPr>
          <p:nvPr/>
        </p:nvSpPr>
        <p:spPr>
          <a:xfrm>
            <a:off x="1067008" y="1508611"/>
            <a:ext cx="10207450" cy="3986339"/>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A salmon ‘stock management unit’ (SMU) is a ‘group of one or more conservation units (CUs) that are managed together with the objective of achieving a joint status, meaning harvest control rules would apply to the aggregate in most cases.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Use of SMUs does not preclude considerations related to conserving CU-level diversity but rather is a practical aggregation of CUs for harvest planning and reporting purposes.  It is the scale at which harvest management plans or management and assessment procedures, are developed in Integrated Fisheries Management Plans (IFMPs)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In many cases, elements of the Precautionary Approach are implemented at finer scales of organization within a SMU.</a:t>
            </a:r>
          </a:p>
        </p:txBody>
      </p:sp>
      <p:sp>
        <p:nvSpPr>
          <p:cNvPr id="10" name="Title 1">
            <a:extLst>
              <a:ext uri="{FF2B5EF4-FFF2-40B4-BE49-F238E27FC236}">
                <a16:creationId xmlns:a16="http://schemas.microsoft.com/office/drawing/2014/main" id="{854209C4-65A0-F779-24C2-299481AFEEA1}"/>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3" name="Content Placeholder 13">
            <a:extLst>
              <a:ext uri="{FF2B5EF4-FFF2-40B4-BE49-F238E27FC236}">
                <a16:creationId xmlns:a16="http://schemas.microsoft.com/office/drawing/2014/main" id="{87CD96E4-C84F-9692-BBD6-47A6EEAF2FA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7613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D0ECD-2B53-3DA1-C99A-7B087BF89B04}"/>
              </a:ext>
            </a:extLst>
          </p:cNvPr>
          <p:cNvSpPr>
            <a:spLocks noGrp="1"/>
          </p:cNvSpPr>
          <p:nvPr>
            <p:ph type="sldNum" sz="quarter" idx="12"/>
          </p:nvPr>
        </p:nvSpPr>
        <p:spPr/>
        <p:txBody>
          <a:bodyPr/>
          <a:lstStyle/>
          <a:p>
            <a:pPr algn="l"/>
            <a:fld id="{A3C1C3F4-7627-499B-A387-D46B6B71D0BD}" type="slidenum">
              <a:rPr lang="en-US" altLang="en-US" smtClean="0"/>
              <a:pPr algn="l"/>
              <a:t>2</a:t>
            </a:fld>
            <a:endParaRPr lang="en-US" altLang="en-US"/>
          </a:p>
        </p:txBody>
      </p:sp>
      <p:sp>
        <p:nvSpPr>
          <p:cNvPr id="3" name="Content Placeholder 13">
            <a:extLst>
              <a:ext uri="{FF2B5EF4-FFF2-40B4-BE49-F238E27FC236}">
                <a16:creationId xmlns:a16="http://schemas.microsoft.com/office/drawing/2014/main" id="{EFB3434C-2C1D-A448-9E0F-8C76EF56DD2E}"/>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PRESENTATION OUTLINE</a:t>
            </a:r>
            <a:endParaRPr lang="en-US" sz="2000">
              <a:ln w="6350">
                <a:noFill/>
              </a:ln>
              <a:solidFill>
                <a:schemeClr val="bg1"/>
              </a:solidFill>
            </a:endParaRPr>
          </a:p>
          <a:p>
            <a:endParaRPr lang="en-US"/>
          </a:p>
        </p:txBody>
      </p:sp>
      <p:sp>
        <p:nvSpPr>
          <p:cNvPr id="4" name="Rectangle: Rounded Corners 12">
            <a:extLst>
              <a:ext uri="{FF2B5EF4-FFF2-40B4-BE49-F238E27FC236}">
                <a16:creationId xmlns:a16="http://schemas.microsoft.com/office/drawing/2014/main" id="{78CDC2F6-08AE-59F4-F414-FD93F0981F24}"/>
              </a:ext>
            </a:extLst>
          </p:cNvPr>
          <p:cNvSpPr/>
          <p:nvPr/>
        </p:nvSpPr>
        <p:spPr>
          <a:xfrm>
            <a:off x="764598" y="2552118"/>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Fraser and Interior</a:t>
            </a:r>
          </a:p>
        </p:txBody>
      </p:sp>
      <p:sp>
        <p:nvSpPr>
          <p:cNvPr id="5" name="Rectangle: Rounded Corners 31">
            <a:extLst>
              <a:ext uri="{FF2B5EF4-FFF2-40B4-BE49-F238E27FC236}">
                <a16:creationId xmlns:a16="http://schemas.microsoft.com/office/drawing/2014/main" id="{40EFCCED-2B7A-AA84-D3CC-36A4C94D11DE}"/>
              </a:ext>
            </a:extLst>
          </p:cNvPr>
          <p:cNvSpPr/>
          <p:nvPr/>
        </p:nvSpPr>
        <p:spPr>
          <a:xfrm>
            <a:off x="3315852"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North Coast</a:t>
            </a:r>
          </a:p>
        </p:txBody>
      </p:sp>
      <p:sp>
        <p:nvSpPr>
          <p:cNvPr id="6" name="Rectangle: Rounded Corners 32">
            <a:extLst>
              <a:ext uri="{FF2B5EF4-FFF2-40B4-BE49-F238E27FC236}">
                <a16:creationId xmlns:a16="http://schemas.microsoft.com/office/drawing/2014/main" id="{A2A5D781-3DDF-7A9E-296A-801BB70D4546}"/>
              </a:ext>
            </a:extLst>
          </p:cNvPr>
          <p:cNvSpPr/>
          <p:nvPr/>
        </p:nvSpPr>
        <p:spPr>
          <a:xfrm>
            <a:off x="5881323"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South Coast </a:t>
            </a:r>
          </a:p>
        </p:txBody>
      </p:sp>
      <p:sp>
        <p:nvSpPr>
          <p:cNvPr id="7" name="Rectangle: Rounded Corners 33">
            <a:extLst>
              <a:ext uri="{FF2B5EF4-FFF2-40B4-BE49-F238E27FC236}">
                <a16:creationId xmlns:a16="http://schemas.microsoft.com/office/drawing/2014/main" id="{2CE707BF-36A3-71A5-D0D4-3954B05D28C4}"/>
              </a:ext>
            </a:extLst>
          </p:cNvPr>
          <p:cNvSpPr/>
          <p:nvPr/>
        </p:nvSpPr>
        <p:spPr>
          <a:xfrm>
            <a:off x="8338961"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Yukon Transboundary</a:t>
            </a:r>
          </a:p>
          <a:p>
            <a:pPr algn="ctr"/>
            <a:endParaRPr lang="en-US" b="1"/>
          </a:p>
        </p:txBody>
      </p:sp>
      <p:cxnSp>
        <p:nvCxnSpPr>
          <p:cNvPr id="8" name="Connector: Curved 41">
            <a:extLst>
              <a:ext uri="{FF2B5EF4-FFF2-40B4-BE49-F238E27FC236}">
                <a16:creationId xmlns:a16="http://schemas.microsoft.com/office/drawing/2014/main" id="{E6F7FF46-1BFD-F7F2-084B-9498CCC964CA}"/>
              </a:ext>
            </a:extLst>
          </p:cNvPr>
          <p:cNvCxnSpPr>
            <a:cxnSpLocks/>
            <a:stCxn id="27" idx="2"/>
            <a:endCxn id="13" idx="0"/>
          </p:cNvCxnSpPr>
          <p:nvPr/>
        </p:nvCxnSpPr>
        <p:spPr>
          <a:xfrm rot="5400000">
            <a:off x="2883492" y="1010559"/>
            <a:ext cx="528580" cy="2554539"/>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9" name="Connector: Curved 43">
            <a:extLst>
              <a:ext uri="{FF2B5EF4-FFF2-40B4-BE49-F238E27FC236}">
                <a16:creationId xmlns:a16="http://schemas.microsoft.com/office/drawing/2014/main" id="{9C2C2586-A2FD-3EB1-65F8-133BDDC5CAFB}"/>
              </a:ext>
            </a:extLst>
          </p:cNvPr>
          <p:cNvCxnSpPr>
            <a:cxnSpLocks/>
            <a:stCxn id="14" idx="2"/>
          </p:cNvCxnSpPr>
          <p:nvPr/>
        </p:nvCxnSpPr>
        <p:spPr>
          <a:xfrm rot="5400000">
            <a:off x="4154315" y="2290990"/>
            <a:ext cx="538189" cy="3284"/>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0" name="Connector: Curved 47">
            <a:extLst>
              <a:ext uri="{FF2B5EF4-FFF2-40B4-BE49-F238E27FC236}">
                <a16:creationId xmlns:a16="http://schemas.microsoft.com/office/drawing/2014/main" id="{989FF7CB-03DB-1430-EA88-298656F1A9C2}"/>
              </a:ext>
            </a:extLst>
          </p:cNvPr>
          <p:cNvCxnSpPr>
            <a:cxnSpLocks/>
          </p:cNvCxnSpPr>
          <p:nvPr/>
        </p:nvCxnSpPr>
        <p:spPr>
          <a:xfrm rot="5400000">
            <a:off x="6848167" y="2422657"/>
            <a:ext cx="273898" cy="4240"/>
          </a:xfrm>
          <a:prstGeom prst="bentConnector3">
            <a:avLst>
              <a:gd name="adj1" fmla="val 1314"/>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1" name="Connector: Curved 50">
            <a:extLst>
              <a:ext uri="{FF2B5EF4-FFF2-40B4-BE49-F238E27FC236}">
                <a16:creationId xmlns:a16="http://schemas.microsoft.com/office/drawing/2014/main" id="{C2EFA961-7843-7700-6C16-553CDAA6D673}"/>
              </a:ext>
            </a:extLst>
          </p:cNvPr>
          <p:cNvCxnSpPr>
            <a:cxnSpLocks/>
          </p:cNvCxnSpPr>
          <p:nvPr/>
        </p:nvCxnSpPr>
        <p:spPr>
          <a:xfrm>
            <a:off x="4421765" y="2287828"/>
            <a:ext cx="5014737" cy="270434"/>
          </a:xfrm>
          <a:prstGeom prst="bentConnector2">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grpSp>
        <p:nvGrpSpPr>
          <p:cNvPr id="12" name="Group 7">
            <a:extLst>
              <a:ext uri="{FF2B5EF4-FFF2-40B4-BE49-F238E27FC236}">
                <a16:creationId xmlns:a16="http://schemas.microsoft.com/office/drawing/2014/main" id="{894E5A9F-1A30-67E5-4A4C-E02B800F4F9F}"/>
              </a:ext>
            </a:extLst>
          </p:cNvPr>
          <p:cNvGrpSpPr/>
          <p:nvPr/>
        </p:nvGrpSpPr>
        <p:grpSpPr>
          <a:xfrm>
            <a:off x="-2" y="1227546"/>
            <a:ext cx="12192002" cy="795992"/>
            <a:chOff x="-1" y="1227546"/>
            <a:chExt cx="12042292" cy="795992"/>
          </a:xfrm>
        </p:grpSpPr>
        <p:sp>
          <p:nvSpPr>
            <p:cNvPr id="13" name="Arrow: Pentagon 25">
              <a:extLst>
                <a:ext uri="{FF2B5EF4-FFF2-40B4-BE49-F238E27FC236}">
                  <a16:creationId xmlns:a16="http://schemas.microsoft.com/office/drawing/2014/main" id="{C64709EA-9AE1-3AD2-45B7-1CA0D24299F3}"/>
                </a:ext>
              </a:extLst>
            </p:cNvPr>
            <p:cNvSpPr/>
            <p:nvPr/>
          </p:nvSpPr>
          <p:spPr>
            <a:xfrm>
              <a:off x="-1" y="1227546"/>
              <a:ext cx="3180744" cy="786384"/>
            </a:xfrm>
            <a:prstGeom prst="homePlate">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Introduction</a:t>
              </a:r>
            </a:p>
          </p:txBody>
        </p:sp>
        <p:sp>
          <p:nvSpPr>
            <p:cNvPr id="14" name="Arrow: Chevron 26">
              <a:extLst>
                <a:ext uri="{FF2B5EF4-FFF2-40B4-BE49-F238E27FC236}">
                  <a16:creationId xmlns:a16="http://schemas.microsoft.com/office/drawing/2014/main" id="{C27581D9-6856-6975-B5D2-B9453B6E071D}"/>
                </a:ext>
              </a:extLst>
            </p:cNvPr>
            <p:cNvSpPr/>
            <p:nvPr/>
          </p:nvSpPr>
          <p:spPr>
            <a:xfrm>
              <a:off x="2972442" y="1237154"/>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Area Outlooks</a:t>
              </a:r>
              <a:endParaRPr lang="en-US" sz="1600">
                <a:solidFill>
                  <a:schemeClr val="tx1"/>
                </a:solidFill>
              </a:endParaRPr>
            </a:p>
          </p:txBody>
        </p:sp>
        <p:sp>
          <p:nvSpPr>
            <p:cNvPr id="15" name="Arrow: Chevron 29">
              <a:extLst>
                <a:ext uri="{FF2B5EF4-FFF2-40B4-BE49-F238E27FC236}">
                  <a16:creationId xmlns:a16="http://schemas.microsoft.com/office/drawing/2014/main" id="{357FB5CE-DD50-28BA-BAA3-2944009B18BD}"/>
                </a:ext>
              </a:extLst>
            </p:cNvPr>
            <p:cNvSpPr/>
            <p:nvPr/>
          </p:nvSpPr>
          <p:spPr>
            <a:xfrm>
              <a:off x="5913641" y="1227546"/>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Discussion</a:t>
              </a:r>
              <a:endParaRPr lang="en-US" sz="1600">
                <a:solidFill>
                  <a:schemeClr val="tx1"/>
                </a:solidFill>
              </a:endParaRPr>
            </a:p>
          </p:txBody>
        </p:sp>
        <p:sp>
          <p:nvSpPr>
            <p:cNvPr id="16" name="Arrow: Chevron 6">
              <a:extLst>
                <a:ext uri="{FF2B5EF4-FFF2-40B4-BE49-F238E27FC236}">
                  <a16:creationId xmlns:a16="http://schemas.microsoft.com/office/drawing/2014/main" id="{63C1D673-0229-2486-E5ED-AF26C3F2DAFD}"/>
                </a:ext>
              </a:extLst>
            </p:cNvPr>
            <p:cNvSpPr/>
            <p:nvPr/>
          </p:nvSpPr>
          <p:spPr>
            <a:xfrm>
              <a:off x="8848591" y="1237154"/>
              <a:ext cx="3193700" cy="786384"/>
            </a:xfrm>
            <a:custGeom>
              <a:avLst/>
              <a:gdLst>
                <a:gd name="connsiteX0" fmla="*/ 0 w 3184910"/>
                <a:gd name="connsiteY0" fmla="*/ 0 h 786384"/>
                <a:gd name="connsiteX1" fmla="*/ 2791718 w 3184910"/>
                <a:gd name="connsiteY1" fmla="*/ 0 h 786384"/>
                <a:gd name="connsiteX2" fmla="*/ 3184910 w 3184910"/>
                <a:gd name="connsiteY2" fmla="*/ 393192 h 786384"/>
                <a:gd name="connsiteX3" fmla="*/ 2791718 w 3184910"/>
                <a:gd name="connsiteY3" fmla="*/ 786384 h 786384"/>
                <a:gd name="connsiteX4" fmla="*/ 0 w 3184910"/>
                <a:gd name="connsiteY4" fmla="*/ 786384 h 786384"/>
                <a:gd name="connsiteX5" fmla="*/ 393192 w 3184910"/>
                <a:gd name="connsiteY5" fmla="*/ 393192 h 786384"/>
                <a:gd name="connsiteX6" fmla="*/ 0 w 3184910"/>
                <a:gd name="connsiteY6" fmla="*/ 0 h 786384"/>
                <a:gd name="connsiteX0" fmla="*/ 0 w 2791718"/>
                <a:gd name="connsiteY0" fmla="*/ 0 h 786384"/>
                <a:gd name="connsiteX1" fmla="*/ 2791718 w 2791718"/>
                <a:gd name="connsiteY1" fmla="*/ 0 h 786384"/>
                <a:gd name="connsiteX2" fmla="*/ 2791718 w 2791718"/>
                <a:gd name="connsiteY2" fmla="*/ 786384 h 786384"/>
                <a:gd name="connsiteX3" fmla="*/ 0 w 2791718"/>
                <a:gd name="connsiteY3" fmla="*/ 786384 h 786384"/>
                <a:gd name="connsiteX4" fmla="*/ 393192 w 2791718"/>
                <a:gd name="connsiteY4" fmla="*/ 393192 h 786384"/>
                <a:gd name="connsiteX5" fmla="*/ 0 w 2791718"/>
                <a:gd name="connsiteY5" fmla="*/ 0 h 786384"/>
                <a:gd name="connsiteX0" fmla="*/ 0 w 3178217"/>
                <a:gd name="connsiteY0" fmla="*/ 0 h 786384"/>
                <a:gd name="connsiteX1" fmla="*/ 3178217 w 3178217"/>
                <a:gd name="connsiteY1" fmla="*/ 9427 h 786384"/>
                <a:gd name="connsiteX2" fmla="*/ 2791718 w 3178217"/>
                <a:gd name="connsiteY2" fmla="*/ 786384 h 786384"/>
                <a:gd name="connsiteX3" fmla="*/ 0 w 3178217"/>
                <a:gd name="connsiteY3" fmla="*/ 786384 h 786384"/>
                <a:gd name="connsiteX4" fmla="*/ 393192 w 3178217"/>
                <a:gd name="connsiteY4" fmla="*/ 393192 h 786384"/>
                <a:gd name="connsiteX5" fmla="*/ 0 w 3178217"/>
                <a:gd name="connsiteY5" fmla="*/ 0 h 786384"/>
                <a:gd name="connsiteX0" fmla="*/ 0 w 3215925"/>
                <a:gd name="connsiteY0" fmla="*/ 0 h 786384"/>
                <a:gd name="connsiteX1" fmla="*/ 3178217 w 3215925"/>
                <a:gd name="connsiteY1" fmla="*/ 9427 h 786384"/>
                <a:gd name="connsiteX2" fmla="*/ 3215925 w 3215925"/>
                <a:gd name="connsiteY2" fmla="*/ 776957 h 786384"/>
                <a:gd name="connsiteX3" fmla="*/ 0 w 3215925"/>
                <a:gd name="connsiteY3" fmla="*/ 786384 h 786384"/>
                <a:gd name="connsiteX4" fmla="*/ 393192 w 3215925"/>
                <a:gd name="connsiteY4" fmla="*/ 393192 h 786384"/>
                <a:gd name="connsiteX5" fmla="*/ 0 w 3215925"/>
                <a:gd name="connsiteY5" fmla="*/ 0 h 786384"/>
                <a:gd name="connsiteX0" fmla="*/ 0 w 3193700"/>
                <a:gd name="connsiteY0" fmla="*/ 0 h 786384"/>
                <a:gd name="connsiteX1" fmla="*/ 3178217 w 3193700"/>
                <a:gd name="connsiteY1" fmla="*/ 9427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 name="connsiteX0" fmla="*/ 0 w 3193700"/>
                <a:gd name="connsiteY0" fmla="*/ 3273 h 789657"/>
                <a:gd name="connsiteX1" fmla="*/ 3178217 w 3193700"/>
                <a:gd name="connsiteY1" fmla="*/ 0 h 789657"/>
                <a:gd name="connsiteX2" fmla="*/ 3193700 w 3193700"/>
                <a:gd name="connsiteY2" fmla="*/ 783405 h 789657"/>
                <a:gd name="connsiteX3" fmla="*/ 0 w 3193700"/>
                <a:gd name="connsiteY3" fmla="*/ 789657 h 789657"/>
                <a:gd name="connsiteX4" fmla="*/ 393192 w 3193700"/>
                <a:gd name="connsiteY4" fmla="*/ 396465 h 789657"/>
                <a:gd name="connsiteX5" fmla="*/ 0 w 3193700"/>
                <a:gd name="connsiteY5" fmla="*/ 3273 h 789657"/>
                <a:gd name="connsiteX0" fmla="*/ 0 w 3193700"/>
                <a:gd name="connsiteY0" fmla="*/ 0 h 786384"/>
                <a:gd name="connsiteX1" fmla="*/ 3184567 w 3193700"/>
                <a:gd name="connsiteY1" fmla="*/ 6252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3700" h="786384">
                  <a:moveTo>
                    <a:pt x="0" y="0"/>
                  </a:moveTo>
                  <a:lnTo>
                    <a:pt x="3184567" y="6252"/>
                  </a:lnTo>
                  <a:lnTo>
                    <a:pt x="3193700" y="780132"/>
                  </a:lnTo>
                  <a:lnTo>
                    <a:pt x="0" y="786384"/>
                  </a:lnTo>
                  <a:lnTo>
                    <a:pt x="393192" y="393192"/>
                  </a:lnTo>
                  <a:lnTo>
                    <a:pt x="0" y="0"/>
                  </a:lnTo>
                  <a:close/>
                </a:path>
              </a:pathLst>
            </a:cu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Conclusion</a:t>
              </a:r>
              <a:endParaRPr lang="en-US" sz="1600">
                <a:solidFill>
                  <a:schemeClr val="tx1"/>
                </a:solidFill>
              </a:endParaRPr>
            </a:p>
          </p:txBody>
        </p:sp>
      </p:grpSp>
      <p:sp>
        <p:nvSpPr>
          <p:cNvPr id="17" name="TextBox 36">
            <a:extLst>
              <a:ext uri="{FF2B5EF4-FFF2-40B4-BE49-F238E27FC236}">
                <a16:creationId xmlns:a16="http://schemas.microsoft.com/office/drawing/2014/main" id="{B2CE25DB-E00E-57F6-F7FD-FB6A15DFC3BA}"/>
              </a:ext>
            </a:extLst>
          </p:cNvPr>
          <p:cNvSpPr txBox="1"/>
          <p:nvPr/>
        </p:nvSpPr>
        <p:spPr>
          <a:xfrm>
            <a:off x="1168919" y="3732455"/>
            <a:ext cx="1563327"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8" name="TextBox 40">
            <a:extLst>
              <a:ext uri="{FF2B5EF4-FFF2-40B4-BE49-F238E27FC236}">
                <a16:creationId xmlns:a16="http://schemas.microsoft.com/office/drawing/2014/main" id="{DC6F88D4-249F-288E-1109-FEC2AAF3C135}"/>
              </a:ext>
            </a:extLst>
          </p:cNvPr>
          <p:cNvSpPr txBox="1"/>
          <p:nvPr/>
        </p:nvSpPr>
        <p:spPr>
          <a:xfrm>
            <a:off x="3636815" y="3732455"/>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
        <p:nvSpPr>
          <p:cNvPr id="19" name="TextBox 42">
            <a:extLst>
              <a:ext uri="{FF2B5EF4-FFF2-40B4-BE49-F238E27FC236}">
                <a16:creationId xmlns:a16="http://schemas.microsoft.com/office/drawing/2014/main" id="{7CFB8B25-57EB-284A-85D8-B49771A97444}"/>
              </a:ext>
            </a:extLst>
          </p:cNvPr>
          <p:cNvSpPr txBox="1"/>
          <p:nvPr/>
        </p:nvSpPr>
        <p:spPr>
          <a:xfrm>
            <a:off x="6096000"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
        <p:nvSpPr>
          <p:cNvPr id="20" name="TextBox 44">
            <a:extLst>
              <a:ext uri="{FF2B5EF4-FFF2-40B4-BE49-F238E27FC236}">
                <a16:creationId xmlns:a16="http://schemas.microsoft.com/office/drawing/2014/main" id="{5276C3D3-81C3-3678-D774-AAD41A67CB5A}"/>
              </a:ext>
            </a:extLst>
          </p:cNvPr>
          <p:cNvSpPr txBox="1"/>
          <p:nvPr/>
        </p:nvSpPr>
        <p:spPr>
          <a:xfrm>
            <a:off x="8578032"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Tree>
    <p:extLst>
      <p:ext uri="{BB962C8B-B14F-4D97-AF65-F5344CB8AC3E}">
        <p14:creationId xmlns:p14="http://schemas.microsoft.com/office/powerpoint/2010/main" val="261381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20</a:t>
            </a:fld>
            <a:endParaRPr lang="en-US" altLang="en-US"/>
          </a:p>
        </p:txBody>
      </p:sp>
      <p:sp>
        <p:nvSpPr>
          <p:cNvPr id="3" name="Content Placeholder 2">
            <a:extLst>
              <a:ext uri="{FF2B5EF4-FFF2-40B4-BE49-F238E27FC236}">
                <a16:creationId xmlns:a16="http://schemas.microsoft.com/office/drawing/2014/main" id="{9EEC5749-EC74-B012-5039-08961CC9678C}"/>
              </a:ext>
            </a:extLst>
          </p:cNvPr>
          <p:cNvSpPr txBox="1">
            <a:spLocks/>
          </p:cNvSpPr>
          <p:nvPr/>
        </p:nvSpPr>
        <p:spPr>
          <a:xfrm>
            <a:off x="1067008" y="1666843"/>
            <a:ext cx="10311145"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The purpose of a stock forecast or outlook is to provide information to harvest managers to potentially adjust harvest plans according to the expected stock abundance.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Where biological benchmarks and/or limit reference points are defined for CUs or SMUs, they are noted in the final Outlook document.  Similarly, if  management targets are in place they are identified.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Lack of these references is a gap, and work is on-going to develop methods and complete the analyses to define these references. </a:t>
            </a:r>
          </a:p>
        </p:txBody>
      </p:sp>
      <p:sp>
        <p:nvSpPr>
          <p:cNvPr id="4" name="Title 1">
            <a:extLst>
              <a:ext uri="{FF2B5EF4-FFF2-40B4-BE49-F238E27FC236}">
                <a16:creationId xmlns:a16="http://schemas.microsoft.com/office/drawing/2014/main" id="{48B44911-F416-720E-437C-2F3A11B3AED7}"/>
              </a:ext>
            </a:extLst>
          </p:cNvPr>
          <p:cNvSpPr txBox="1">
            <a:spLocks/>
          </p:cNvSpPr>
          <p:nvPr/>
        </p:nvSpPr>
        <p:spPr>
          <a:xfrm>
            <a:off x="1067008" y="1037123"/>
            <a:ext cx="75181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13">
            <a:extLst>
              <a:ext uri="{FF2B5EF4-FFF2-40B4-BE49-F238E27FC236}">
                <a16:creationId xmlns:a16="http://schemas.microsoft.com/office/drawing/2014/main" id="{FE0F6370-C816-4F2C-092B-1C5ACB8FC190}"/>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2378188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21</a:t>
            </a:fld>
            <a:endParaRPr lang="en-US" altLang="en-US"/>
          </a:p>
        </p:txBody>
      </p:sp>
      <p:pic>
        <p:nvPicPr>
          <p:cNvPr id="5" name="Picture 4" descr="Benchmarks and biological status zones to be determined for each CU">
            <a:extLst>
              <a:ext uri="{FF2B5EF4-FFF2-40B4-BE49-F238E27FC236}">
                <a16:creationId xmlns:a16="http://schemas.microsoft.com/office/drawing/2014/main" id="{B8FFA024-945B-00B1-47B0-BE7BA4B4D2ED}"/>
              </a:ext>
            </a:extLst>
          </p:cNvPr>
          <p:cNvPicPr/>
          <p:nvPr/>
        </p:nvPicPr>
        <p:blipFill rotWithShape="1">
          <a:blip r:embed="rId3">
            <a:extLst>
              <a:ext uri="{28A0092B-C50C-407E-A947-70E740481C1C}">
                <a14:useLocalDpi xmlns:a14="http://schemas.microsoft.com/office/drawing/2010/main" val="0"/>
              </a:ext>
            </a:extLst>
          </a:blip>
          <a:srcRect t="17362"/>
          <a:stretch/>
        </p:blipFill>
        <p:spPr bwMode="auto">
          <a:xfrm>
            <a:off x="2475982" y="2087631"/>
            <a:ext cx="7240033" cy="3455471"/>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CB1CEE1-5EA3-CFC3-A56D-98CDA9934814}"/>
              </a:ext>
            </a:extLst>
          </p:cNvPr>
          <p:cNvSpPr txBox="1">
            <a:spLocks/>
          </p:cNvSpPr>
          <p:nvPr/>
        </p:nvSpPr>
        <p:spPr>
          <a:xfrm>
            <a:off x="461818" y="1065516"/>
            <a:ext cx="112683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implementation of the Wild Salmon Policy, the status of salmon Conservation Units (CU) is assessed against ‘biological benchmarks’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3" name="Content Placeholder 13">
            <a:extLst>
              <a:ext uri="{FF2B5EF4-FFF2-40B4-BE49-F238E27FC236}">
                <a16:creationId xmlns:a16="http://schemas.microsoft.com/office/drawing/2014/main" id="{5B31DE45-2951-9D09-9DA4-648A82C8E5E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100437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22</a:t>
            </a:fld>
            <a:endParaRPr lang="en-US" altLang="en-US"/>
          </a:p>
        </p:txBody>
      </p:sp>
      <p:pic>
        <p:nvPicPr>
          <p:cNvPr id="5" name="Picture 4" descr="Reference Points and Stock Status Zones"/>
          <p:cNvPicPr/>
          <p:nvPr/>
        </p:nvPicPr>
        <p:blipFill>
          <a:blip r:embed="rId3">
            <a:extLst>
              <a:ext uri="{28A0092B-C50C-407E-A947-70E740481C1C}">
                <a14:useLocalDpi xmlns:a14="http://schemas.microsoft.com/office/drawing/2010/main" val="0"/>
              </a:ext>
            </a:extLst>
          </a:blip>
          <a:srcRect/>
          <a:stretch>
            <a:fillRect/>
          </a:stretch>
        </p:blipFill>
        <p:spPr bwMode="auto">
          <a:xfrm>
            <a:off x="5824120" y="1918194"/>
            <a:ext cx="4993560" cy="37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5EA47C58-B4BB-E7E9-4D03-9DADF4720161}"/>
              </a:ext>
            </a:extLst>
          </p:cNvPr>
          <p:cNvSpPr txBox="1">
            <a:spLocks/>
          </p:cNvSpPr>
          <p:nvPr/>
        </p:nvSpPr>
        <p:spPr>
          <a:xfrm>
            <a:off x="2153668" y="890964"/>
            <a:ext cx="78846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DFO’s general ‘Precautionary Approach’ </a:t>
            </a:r>
          </a:p>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harvest management:</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4" name="Content Placeholder 13">
            <a:extLst>
              <a:ext uri="{FF2B5EF4-FFF2-40B4-BE49-F238E27FC236}">
                <a16:creationId xmlns:a16="http://schemas.microsoft.com/office/drawing/2014/main" id="{F74B56E6-E55C-036D-16B1-D79A9E95C0F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017908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23</a:t>
            </a:fld>
            <a:endParaRPr lang="en-US" altLang="en-US"/>
          </a:p>
        </p:txBody>
      </p:sp>
      <p:sp>
        <p:nvSpPr>
          <p:cNvPr id="3" name="Title 1">
            <a:extLst>
              <a:ext uri="{FF2B5EF4-FFF2-40B4-BE49-F238E27FC236}">
                <a16:creationId xmlns:a16="http://schemas.microsoft.com/office/drawing/2014/main" id="{5EA47C58-B4BB-E7E9-4D03-9DADF4720161}"/>
              </a:ext>
            </a:extLst>
          </p:cNvPr>
          <p:cNvSpPr txBox="1">
            <a:spLocks/>
          </p:cNvSpPr>
          <p:nvPr/>
        </p:nvSpPr>
        <p:spPr>
          <a:xfrm>
            <a:off x="-1283087" y="903665"/>
            <a:ext cx="7899394" cy="645736"/>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Outlook Categories</a:t>
            </a:r>
            <a:endParaRPr lang="en-CA" altLang="en-US" sz="3000" spc="-85">
              <a:ln w="6350">
                <a:noFill/>
              </a:ln>
              <a:solidFill>
                <a:schemeClr val="tx1">
                  <a:lumMod val="95000"/>
                  <a:lumOff val="5000"/>
                </a:schemeClr>
              </a:solidFill>
              <a:effectLst/>
              <a:ea typeface="ヒラギノ角ゴ Pro W3" pitchFamily="127"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983894653"/>
              </p:ext>
            </p:extLst>
          </p:nvPr>
        </p:nvGraphicFramePr>
        <p:xfrm>
          <a:off x="1117213" y="1587502"/>
          <a:ext cx="9987561" cy="3962399"/>
        </p:xfrm>
        <a:graphic>
          <a:graphicData uri="http://schemas.openxmlformats.org/drawingml/2006/table">
            <a:tbl>
              <a:tblPr firstRow="1" firstCol="1" bandRow="1">
                <a:tableStyleId>{5C22544A-7EE6-4342-B048-85BDC9FD1C3A}</a:tableStyleId>
              </a:tblPr>
              <a:tblGrid>
                <a:gridCol w="1660773">
                  <a:extLst>
                    <a:ext uri="{9D8B030D-6E8A-4147-A177-3AD203B41FA5}">
                      <a16:colId xmlns:a16="http://schemas.microsoft.com/office/drawing/2014/main" val="138772484"/>
                    </a:ext>
                  </a:extLst>
                </a:gridCol>
                <a:gridCol w="2210549">
                  <a:extLst>
                    <a:ext uri="{9D8B030D-6E8A-4147-A177-3AD203B41FA5}">
                      <a16:colId xmlns:a16="http://schemas.microsoft.com/office/drawing/2014/main" val="1076172864"/>
                    </a:ext>
                  </a:extLst>
                </a:gridCol>
                <a:gridCol w="2096013">
                  <a:extLst>
                    <a:ext uri="{9D8B030D-6E8A-4147-A177-3AD203B41FA5}">
                      <a16:colId xmlns:a16="http://schemas.microsoft.com/office/drawing/2014/main" val="986120193"/>
                    </a:ext>
                  </a:extLst>
                </a:gridCol>
                <a:gridCol w="1967162">
                  <a:extLst>
                    <a:ext uri="{9D8B030D-6E8A-4147-A177-3AD203B41FA5}">
                      <a16:colId xmlns:a16="http://schemas.microsoft.com/office/drawing/2014/main" val="401176829"/>
                    </a:ext>
                  </a:extLst>
                </a:gridCol>
                <a:gridCol w="2053064">
                  <a:extLst>
                    <a:ext uri="{9D8B030D-6E8A-4147-A177-3AD203B41FA5}">
                      <a16:colId xmlns:a16="http://schemas.microsoft.com/office/drawing/2014/main" val="1798188629"/>
                    </a:ext>
                  </a:extLst>
                </a:gridCol>
              </a:tblGrid>
              <a:tr h="580496">
                <a:tc row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Outlook </a:t>
                      </a:r>
                    </a:p>
                    <a:p>
                      <a:pPr algn="ctr">
                        <a:spcAft>
                          <a:spcPts val="0"/>
                        </a:spcAft>
                      </a:pPr>
                      <a:r>
                        <a:rPr lang="en-CA" sz="1200">
                          <a:effectLst/>
                          <a:latin typeface="Segoe UI Semibold" panose="020B0702040204020203" pitchFamily="34" charset="0"/>
                          <a:cs typeface="Segoe UI Semibold" panose="020B0702040204020203" pitchFamily="34" charset="0"/>
                        </a:rPr>
                        <a:t>Category</a:t>
                      </a:r>
                    </a:p>
                  </a:txBody>
                  <a:tcPr marL="87407" marR="87407" marT="43703" marB="43703" anchor="ctr">
                    <a:solidFill>
                      <a:srgbClr val="456B87"/>
                    </a:solidFill>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CUs or SMUs with references</a:t>
                      </a:r>
                    </a:p>
                  </a:txBody>
                  <a:tcPr marL="87407" marR="87407" marT="43703" marB="43703" anchor="ctr">
                    <a:solidFill>
                      <a:srgbClr val="456B87"/>
                    </a:solidFill>
                  </a:tcPr>
                </a:tc>
                <a:tc hMerge="1">
                  <a:txBody>
                    <a:bodyPr/>
                    <a:lstStyle/>
                    <a:p>
                      <a:endParaRPr lang="en-CA"/>
                    </a:p>
                  </a:txBody>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Data-Limited CUs or SMUs</a:t>
                      </a:r>
                    </a:p>
                  </a:txBody>
                  <a:tcPr marL="87407" marR="87407" marT="43703" marB="43703" anchor="ctr">
                    <a:solidFill>
                      <a:srgbClr val="456B87"/>
                    </a:solidFill>
                  </a:tcPr>
                </a:tc>
                <a:tc hMerge="1">
                  <a:txBody>
                    <a:bodyPr/>
                    <a:lstStyle/>
                    <a:p>
                      <a:endParaRPr lang="en-CA"/>
                    </a:p>
                  </a:txBody>
                  <a:tcPr/>
                </a:tc>
                <a:extLst>
                  <a:ext uri="{0D108BD9-81ED-4DB2-BD59-A6C34878D82A}">
                    <a16:rowId xmlns:a16="http://schemas.microsoft.com/office/drawing/2014/main" val="1906676828"/>
                  </a:ext>
                </a:extLst>
              </a:tr>
              <a:tr h="623209">
                <a:tc vMerge="1">
                  <a:txBody>
                    <a:bodyPr/>
                    <a:lstStyle/>
                    <a:p>
                      <a:endParaRPr lang="en-CA"/>
                    </a:p>
                  </a:txBody>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Wild Salmon Policy</a:t>
                      </a:r>
                    </a:p>
                    <a:p>
                      <a:pPr algn="ctr">
                        <a:spcAft>
                          <a:spcPts val="0"/>
                        </a:spcAft>
                      </a:pPr>
                      <a:r>
                        <a:rPr lang="en-CA" sz="1100" b="0">
                          <a:effectLst/>
                          <a:latin typeface="Segoe UI Semilight" panose="020B0402040204020203" pitchFamily="34" charset="0"/>
                          <a:cs typeface="Segoe UI Semilight" panose="020B0402040204020203" pitchFamily="34" charset="0"/>
                        </a:rPr>
                        <a:t>(CU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100" b="0">
                          <a:effectLst/>
                          <a:latin typeface="Segoe UI Semilight" panose="020B0402040204020203" pitchFamily="34" charset="0"/>
                          <a:cs typeface="Segoe UI Semilight" panose="020B0402040204020203" pitchFamily="34" charset="0"/>
                        </a:rPr>
                        <a:t>(SMU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Category </a:t>
                      </a:r>
                    </a:p>
                    <a:p>
                      <a:pPr algn="ctr">
                        <a:spcAft>
                          <a:spcPts val="0"/>
                        </a:spcAft>
                      </a:pPr>
                      <a:r>
                        <a:rPr lang="en-CA" sz="1100" b="1">
                          <a:effectLst/>
                          <a:latin typeface="Segoe UI Semibold" panose="020B0702040204020203" pitchFamily="34" charset="0"/>
                          <a:cs typeface="Segoe UI Semibold" panose="020B0702040204020203" pitchFamily="34" charset="0"/>
                        </a:rPr>
                        <a:t>Definition</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Expected spawning abundance</a:t>
                      </a:r>
                    </a:p>
                  </a:txBody>
                  <a:tcPr marL="57552" marR="57552" marT="0" marB="0" anchor="ctr">
                    <a:solidFill>
                      <a:srgbClr val="B3C1CD"/>
                    </a:solidFill>
                  </a:tcPr>
                </a:tc>
                <a:extLst>
                  <a:ext uri="{0D108BD9-81ED-4DB2-BD59-A6C34878D82A}">
                    <a16:rowId xmlns:a16="http://schemas.microsoft.com/office/drawing/2014/main" val="691355095"/>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1</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Red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Critical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Well 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&lt;25</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770684167"/>
                  </a:ext>
                </a:extLst>
              </a:tr>
              <a:tr h="685577">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2</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Amber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LBB, below the UBB)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Cautious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LRP </a:t>
                      </a:r>
                    </a:p>
                    <a:p>
                      <a:pPr algn="ctr">
                        <a:spcAft>
                          <a:spcPts val="0"/>
                        </a:spcAft>
                      </a:pPr>
                      <a:r>
                        <a:rPr lang="en-CA" sz="1100">
                          <a:effectLst/>
                          <a:latin typeface="Segoe UI Semilight" panose="020B0402040204020203" pitchFamily="34" charset="0"/>
                          <a:cs typeface="Segoe UI Semilight" panose="020B0402040204020203" pitchFamily="34" charset="0"/>
                        </a:rPr>
                        <a:t>below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25 to 40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735382910"/>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3</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UBB)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Near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40 to 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080579580"/>
                  </a:ext>
                </a:extLst>
              </a:tr>
              <a:tr h="524442">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4</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Abundant</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&gt;60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2221204773"/>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 Deficient</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Insufficient </a:t>
                      </a:r>
                    </a:p>
                    <a:p>
                      <a:pPr algn="ctr">
                        <a:spcAft>
                          <a:spcPts val="0"/>
                        </a:spcAft>
                      </a:pPr>
                      <a:r>
                        <a:rPr lang="en-CA" sz="1100">
                          <a:effectLst/>
                          <a:latin typeface="Segoe UI Semilight" panose="020B0402040204020203" pitchFamily="34" charset="0"/>
                          <a:cs typeface="Segoe UI Semilight" panose="020B0402040204020203" pitchFamily="34" charset="0"/>
                        </a:rPr>
                        <a:t>information</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Unknown</a:t>
                      </a:r>
                    </a:p>
                  </a:txBody>
                  <a:tcPr marL="57552" marR="57552" marT="0" marB="0" anchor="ct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1229E897-94C6-566E-456E-5FB0ED20C66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943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6291D1-985C-7427-EB95-FCF242DD823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A9287D-DB97-D312-175E-F6FCD80C9913}"/>
              </a:ext>
            </a:extLst>
          </p:cNvPr>
          <p:cNvSpPr>
            <a:spLocks noGrp="1"/>
          </p:cNvSpPr>
          <p:nvPr>
            <p:ph type="sldNum" sz="quarter" idx="12"/>
          </p:nvPr>
        </p:nvSpPr>
        <p:spPr/>
        <p:txBody>
          <a:bodyPr/>
          <a:lstStyle/>
          <a:p>
            <a:pPr algn="l"/>
            <a:fld id="{78075564-AF6E-40FC-905A-F6C5E8D29614}" type="slidenum">
              <a:rPr lang="en-US" altLang="en-US" smtClean="0"/>
              <a:pPr algn="l"/>
              <a:t>24</a:t>
            </a:fld>
            <a:endParaRPr lang="en-US" altLang="en-US"/>
          </a:p>
        </p:txBody>
      </p:sp>
      <p:sp>
        <p:nvSpPr>
          <p:cNvPr id="3" name="Title 1">
            <a:extLst>
              <a:ext uri="{FF2B5EF4-FFF2-40B4-BE49-F238E27FC236}">
                <a16:creationId xmlns:a16="http://schemas.microsoft.com/office/drawing/2014/main" id="{51D741D2-7A4B-A5C0-358F-9CBDEB99726D}"/>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8" name="Rectangle: Rounded Corners 7">
            <a:extLst>
              <a:ext uri="{FF2B5EF4-FFF2-40B4-BE49-F238E27FC236}">
                <a16:creationId xmlns:a16="http://schemas.microsoft.com/office/drawing/2014/main" id="{DC1EE064-4D81-A135-1ED3-9B8C3466CD67}"/>
              </a:ext>
            </a:extLst>
          </p:cNvPr>
          <p:cNvSpPr/>
          <p:nvPr/>
        </p:nvSpPr>
        <p:spPr>
          <a:xfrm>
            <a:off x="-1" y="2877268"/>
            <a:ext cx="6315075" cy="254245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13">
            <a:extLst>
              <a:ext uri="{FF2B5EF4-FFF2-40B4-BE49-F238E27FC236}">
                <a16:creationId xmlns:a16="http://schemas.microsoft.com/office/drawing/2014/main" id="{A9B35D4F-0197-B2A0-528A-E329DAEFA7FC}"/>
              </a:ext>
            </a:extLst>
          </p:cNvPr>
          <p:cNvSpPr txBox="1">
            <a:spLocks/>
          </p:cNvSpPr>
          <p:nvPr/>
        </p:nvSpPr>
        <p:spPr>
          <a:xfrm>
            <a:off x="419100" y="3930292"/>
            <a:ext cx="60325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a:ln w="6350">
                <a:noFill/>
              </a:ln>
              <a:solidFill>
                <a:schemeClr val="tx1"/>
              </a:solidFill>
            </a:endParaRPr>
          </a:p>
          <a:p>
            <a:r>
              <a:rPr lang="en-US" sz="1800">
                <a:solidFill>
                  <a:schemeClr val="tx1"/>
                </a:solidFill>
              </a:rPr>
              <a:t>Much of the data and information used to create outlooks, status assessments and forecasts, are generated through collaborative programs involving First Nations, and other stakeholders and stewardship groups.</a:t>
            </a:r>
          </a:p>
          <a:p>
            <a:endParaRPr lang="en-US" sz="1575">
              <a:ln w="6350">
                <a:noFill/>
              </a:ln>
              <a:solidFill>
                <a:schemeClr val="tx1"/>
              </a:solidFill>
            </a:endParaRPr>
          </a:p>
          <a:p>
            <a:endParaRPr lang="en-US" sz="1463"/>
          </a:p>
        </p:txBody>
      </p:sp>
      <p:sp>
        <p:nvSpPr>
          <p:cNvPr id="6" name="Content Placeholder 13">
            <a:extLst>
              <a:ext uri="{FF2B5EF4-FFF2-40B4-BE49-F238E27FC236}">
                <a16:creationId xmlns:a16="http://schemas.microsoft.com/office/drawing/2014/main" id="{D82899CA-C345-A526-4C50-D66363B17A1F}"/>
              </a:ext>
            </a:extLst>
          </p:cNvPr>
          <p:cNvSpPr txBox="1">
            <a:spLocks/>
          </p:cNvSpPr>
          <p:nvPr/>
        </p:nvSpPr>
        <p:spPr>
          <a:xfrm>
            <a:off x="419100" y="3047126"/>
            <a:ext cx="5765800" cy="569463"/>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ln w="6350">
                  <a:noFill/>
                </a:ln>
                <a:solidFill>
                  <a:schemeClr val="tx1"/>
                </a:solidFill>
                <a:latin typeface="Segoe UI Semibold" panose="020B0702040204020203" pitchFamily="34" charset="0"/>
                <a:cs typeface="Segoe UI Semibold" panose="020B0702040204020203" pitchFamily="34" charset="0"/>
              </a:rPr>
              <a:t>The Outlook document reflects the contribution and work of many stock assessment biologists across the region.</a:t>
            </a:r>
          </a:p>
          <a:p>
            <a:endParaRPr lang="en-US"/>
          </a:p>
        </p:txBody>
      </p:sp>
      <p:sp>
        <p:nvSpPr>
          <p:cNvPr id="7" name="Content Placeholder 13">
            <a:extLst>
              <a:ext uri="{FF2B5EF4-FFF2-40B4-BE49-F238E27FC236}">
                <a16:creationId xmlns:a16="http://schemas.microsoft.com/office/drawing/2014/main" id="{91485004-FD02-06BB-B55B-3ADEA7142292}"/>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2025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A1E3-A6C7-3FA9-A3B5-A335FCF827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825FE-F278-F89F-EA6A-5FB72C04685A}"/>
              </a:ext>
            </a:extLst>
          </p:cNvPr>
          <p:cNvSpPr>
            <a:spLocks noGrp="1"/>
          </p:cNvSpPr>
          <p:nvPr>
            <p:ph type="sldNum" sz="quarter" idx="12"/>
          </p:nvPr>
        </p:nvSpPr>
        <p:spPr/>
        <p:txBody>
          <a:bodyPr/>
          <a:lstStyle/>
          <a:p>
            <a:pPr algn="l"/>
            <a:fld id="{A3C1C3F4-7627-499B-A387-D46B6B71D0BD}" type="slidenum">
              <a:rPr lang="en-US" altLang="en-US" smtClean="0"/>
              <a:pPr algn="l"/>
              <a:t>3</a:t>
            </a:fld>
            <a:endParaRPr lang="en-US" altLang="en-US"/>
          </a:p>
        </p:txBody>
      </p:sp>
      <p:sp>
        <p:nvSpPr>
          <p:cNvPr id="8" name="Rectangle: Top Corners Rounded 7">
            <a:extLst>
              <a:ext uri="{FF2B5EF4-FFF2-40B4-BE49-F238E27FC236}">
                <a16:creationId xmlns:a16="http://schemas.microsoft.com/office/drawing/2014/main" id="{6E829BCE-4114-AD4C-7ED6-89EFDEE9F88D}"/>
              </a:ext>
            </a:extLst>
          </p:cNvPr>
          <p:cNvSpPr/>
          <p:nvPr/>
        </p:nvSpPr>
        <p:spPr>
          <a:xfrm rot="5400000">
            <a:off x="1975821" y="982048"/>
            <a:ext cx="23475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852669AA-4723-DCD9-FEA0-9EC2626FD575}"/>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75">
              <a:ln w="6350">
                <a:noFill/>
              </a:ln>
              <a:solidFill>
                <a:schemeClr val="tx1"/>
              </a:solidFill>
            </a:endParaRPr>
          </a:p>
          <a:p>
            <a:endParaRPr lang="en-US" sz="1463"/>
          </a:p>
        </p:txBody>
      </p:sp>
      <p:sp>
        <p:nvSpPr>
          <p:cNvPr id="5" name="Content Placeholder 13">
            <a:extLst>
              <a:ext uri="{FF2B5EF4-FFF2-40B4-BE49-F238E27FC236}">
                <a16:creationId xmlns:a16="http://schemas.microsoft.com/office/drawing/2014/main" id="{079181F7-706D-8558-8DED-4ACBB4F19327}"/>
              </a:ext>
            </a:extLst>
          </p:cNvPr>
          <p:cNvSpPr>
            <a:spLocks noGrp="1"/>
          </p:cNvSpPr>
          <p:nvPr>
            <p:ph idx="4294967295"/>
          </p:nvPr>
        </p:nvSpPr>
        <p:spPr>
          <a:xfrm>
            <a:off x="419100" y="2957871"/>
            <a:ext cx="5715000" cy="2347554"/>
          </a:xfrm>
          <a:prstGeom prst="rect">
            <a:avLst/>
          </a:prstGeom>
        </p:spPr>
        <p:txBody>
          <a:bodyPr anchor="ctr"/>
          <a:lstStyle/>
          <a:p>
            <a:r>
              <a:rPr lang="en-US" sz="2000">
                <a:ln w="6350">
                  <a:noFill/>
                </a:ln>
                <a:solidFill>
                  <a:schemeClr val="tx1"/>
                </a:solidFill>
                <a:latin typeface="Segoe UI Semilight" panose="020B0402040204020203" pitchFamily="34" charset="0"/>
                <a:cs typeface="Segoe UI Semilight" panose="020B0402040204020203" pitchFamily="34" charset="0"/>
              </a:rPr>
              <a:t>Provide expected salmon abundance for 2026</a:t>
            </a:r>
          </a:p>
          <a:p>
            <a:r>
              <a:rPr lang="en-US" sz="2000">
                <a:ln w="6350">
                  <a:noFill/>
                </a:ln>
                <a:solidFill>
                  <a:schemeClr val="tx1"/>
                </a:solidFill>
                <a:latin typeface="Segoe UI Semilight" panose="020B0402040204020203" pitchFamily="34" charset="0"/>
                <a:cs typeface="Segoe UI Semilight" panose="020B0402040204020203" pitchFamily="34" charset="0"/>
              </a:rPr>
              <a:t>Inform harvest planning and management decisions</a:t>
            </a:r>
          </a:p>
          <a:p>
            <a:r>
              <a:rPr lang="en-US" sz="2000">
                <a:ln w="6350">
                  <a:noFill/>
                </a:ln>
                <a:solidFill>
                  <a:schemeClr val="tx1"/>
                </a:solidFill>
                <a:latin typeface="Segoe UI Semilight" panose="020B0402040204020203" pitchFamily="34" charset="0"/>
                <a:cs typeface="Segoe UI Semilight" panose="020B0402040204020203" pitchFamily="34" charset="0"/>
              </a:rPr>
              <a:t>Combine expert opinion and statistical forecast, where available</a:t>
            </a:r>
          </a:p>
        </p:txBody>
      </p:sp>
      <p:sp>
        <p:nvSpPr>
          <p:cNvPr id="6" name="Content Placeholder 13">
            <a:extLst>
              <a:ext uri="{FF2B5EF4-FFF2-40B4-BE49-F238E27FC236}">
                <a16:creationId xmlns:a16="http://schemas.microsoft.com/office/drawing/2014/main" id="{5DDD9ABC-D0AB-D3AF-3CDB-9060D0E1B44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9" name="Title 1">
            <a:extLst>
              <a:ext uri="{FF2B5EF4-FFF2-40B4-BE49-F238E27FC236}">
                <a16:creationId xmlns:a16="http://schemas.microsoft.com/office/drawing/2014/main" id="{1E4D67EE-FED1-7F9C-4E4E-D311625C660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Purpose of the Outlook </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99307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7366957F-D1BA-872F-BB77-C8C38A3358C2}"/>
              </a:ext>
            </a:extLst>
          </p:cNvPr>
          <p:cNvSpPr/>
          <p:nvPr/>
        </p:nvSpPr>
        <p:spPr>
          <a:xfrm rot="5400000">
            <a:off x="2185370" y="772498"/>
            <a:ext cx="19284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3"/>
          <p:cNvSpPr>
            <a:spLocks noGrp="1"/>
          </p:cNvSpPr>
          <p:nvPr>
            <p:ph type="sldNum" sz="quarter" idx="12"/>
          </p:nvPr>
        </p:nvSpPr>
        <p:spPr/>
        <p:txBody>
          <a:bodyPr/>
          <a:lstStyle/>
          <a:p>
            <a:pPr algn="l"/>
            <a:fld id="{78075564-AF6E-40FC-905A-F6C5E8D29614}" type="slidenum">
              <a:rPr lang="en-US" altLang="en-US" smtClean="0"/>
              <a:pPr algn="l"/>
              <a:t>4</a:t>
            </a:fld>
            <a:endParaRPr lang="en-US" altLang="en-US"/>
          </a:p>
        </p:txBody>
      </p:sp>
      <p:sp>
        <p:nvSpPr>
          <p:cNvPr id="7" name="Content Placeholder 13">
            <a:extLst>
              <a:ext uri="{FF2B5EF4-FFF2-40B4-BE49-F238E27FC236}">
                <a16:creationId xmlns:a16="http://schemas.microsoft.com/office/drawing/2014/main" id="{4D7BD986-9C67-D7F3-B803-0D664481D11D}"/>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Title 1">
            <a:extLst>
              <a:ext uri="{FF2B5EF4-FFF2-40B4-BE49-F238E27FC236}">
                <a16:creationId xmlns:a16="http://schemas.microsoft.com/office/drawing/2014/main" id="{46280DD7-34EA-21F1-EBD4-1705CA4FF26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12" name="Content Placeholder 13">
            <a:extLst>
              <a:ext uri="{FF2B5EF4-FFF2-40B4-BE49-F238E27FC236}">
                <a16:creationId xmlns:a16="http://schemas.microsoft.com/office/drawing/2014/main" id="{EB38FBB3-690C-1315-763A-5C1D4868545B}"/>
              </a:ext>
            </a:extLst>
          </p:cNvPr>
          <p:cNvSpPr txBox="1">
            <a:spLocks/>
          </p:cNvSpPr>
          <p:nvPr/>
        </p:nvSpPr>
        <p:spPr>
          <a:xfrm>
            <a:off x="381000" y="2957870"/>
            <a:ext cx="5715000" cy="1928454"/>
          </a:xfrm>
          <a:prstGeom prst="rect">
            <a:avLst/>
          </a:prstGeom>
        </p:spPr>
        <p:txBody>
          <a:bodyPr anchor="ct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en-US" sz="2000" dirty="0">
                <a:ln w="6350">
                  <a:noFill/>
                </a:ln>
                <a:solidFill>
                  <a:schemeClr val="tx1"/>
                </a:solidFill>
                <a:latin typeface="Segoe UI Semilight" panose="020B0402040204020203" pitchFamily="34" charset="0"/>
                <a:cs typeface="Segoe UI Semilight" panose="020B0402040204020203" pitchFamily="34" charset="0"/>
              </a:rPr>
              <a:t>Stock assessment biologists across the Region</a:t>
            </a:r>
          </a:p>
          <a:p>
            <a:r>
              <a:rPr lang="en-US" sz="2000" dirty="0">
                <a:ln w="6350">
                  <a:noFill/>
                </a:ln>
                <a:solidFill>
                  <a:schemeClr val="tx1"/>
                </a:solidFill>
                <a:latin typeface="Segoe UI Semilight" panose="020B0402040204020203" pitchFamily="34" charset="0"/>
                <a:cs typeface="Segoe UI Semilight" panose="020B0402040204020203" pitchFamily="34" charset="0"/>
              </a:rPr>
              <a:t>Collaborative programs with First Nations</a:t>
            </a:r>
          </a:p>
          <a:p>
            <a:r>
              <a:rPr lang="en-US" sz="2000" dirty="0">
                <a:ln w="6350">
                  <a:noFill/>
                </a:ln>
                <a:solidFill>
                  <a:schemeClr val="tx1"/>
                </a:solidFill>
                <a:latin typeface="Segoe UI Semilight" panose="020B0402040204020203" pitchFamily="34" charset="0"/>
                <a:cs typeface="Segoe UI Semilight" panose="020B0402040204020203" pitchFamily="34" charset="0"/>
              </a:rPr>
              <a:t>Other stakeholders and stewardship groups</a:t>
            </a:r>
          </a:p>
        </p:txBody>
      </p:sp>
    </p:spTree>
    <p:extLst>
      <p:ext uri="{BB962C8B-B14F-4D97-AF65-F5344CB8AC3E}">
        <p14:creationId xmlns:p14="http://schemas.microsoft.com/office/powerpoint/2010/main" val="40293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323DF-4839-49C7-4553-00A5CA978AC1}"/>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0EFAB575-23C2-DB68-E06E-8A61748C4923}"/>
              </a:ext>
            </a:extLst>
          </p:cNvPr>
          <p:cNvSpPr/>
          <p:nvPr/>
        </p:nvSpPr>
        <p:spPr>
          <a:xfrm rot="5400000">
            <a:off x="1847233" y="1110635"/>
            <a:ext cx="2604728"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3">
            <a:extLst>
              <a:ext uri="{FF2B5EF4-FFF2-40B4-BE49-F238E27FC236}">
                <a16:creationId xmlns:a16="http://schemas.microsoft.com/office/drawing/2014/main" id="{83DB21D9-01A9-6AC1-EC23-324AC229F380}"/>
              </a:ext>
            </a:extLst>
          </p:cNvPr>
          <p:cNvSpPr>
            <a:spLocks noGrp="1"/>
          </p:cNvSpPr>
          <p:nvPr>
            <p:ph type="sldNum" sz="quarter" idx="12"/>
          </p:nvPr>
        </p:nvSpPr>
        <p:spPr/>
        <p:txBody>
          <a:bodyPr/>
          <a:lstStyle/>
          <a:p>
            <a:pPr algn="l"/>
            <a:fld id="{78075564-AF6E-40FC-905A-F6C5E8D29614}" type="slidenum">
              <a:rPr lang="en-US" altLang="en-US" smtClean="0"/>
              <a:pPr algn="l"/>
              <a:t>5</a:t>
            </a:fld>
            <a:endParaRPr lang="en-US" altLang="en-US"/>
          </a:p>
        </p:txBody>
      </p:sp>
      <p:sp>
        <p:nvSpPr>
          <p:cNvPr id="5" name="Content Placeholder 13">
            <a:extLst>
              <a:ext uri="{FF2B5EF4-FFF2-40B4-BE49-F238E27FC236}">
                <a16:creationId xmlns:a16="http://schemas.microsoft.com/office/drawing/2014/main" id="{7BA8986E-9201-1891-DBDB-B9E0A5202B1A}"/>
              </a:ext>
            </a:extLst>
          </p:cNvPr>
          <p:cNvSpPr txBox="1">
            <a:spLocks/>
          </p:cNvSpPr>
          <p:nvPr/>
        </p:nvSpPr>
        <p:spPr>
          <a:xfrm>
            <a:off x="419100" y="2957870"/>
            <a:ext cx="6032500" cy="2604729"/>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t>By default, SMU scale</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Apply the Precautionary Approach</a:t>
            </a:r>
          </a:p>
          <a:p>
            <a:pPr marL="342900" indent="-342900">
              <a:buFont typeface="Arial" panose="020B0604020202020204" pitchFamily="34" charset="0"/>
              <a:buChar char="•"/>
            </a:pPr>
            <a:r>
              <a:rPr lang="en-US" sz="2000"/>
              <a:t>If CU-level data available:</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Use CU scale, apply Wild Salmon Policy benchmarks</a:t>
            </a:r>
          </a:p>
          <a:p>
            <a:pPr marL="342900" indent="-342900">
              <a:buFont typeface="Arial" panose="020B0604020202020204" pitchFamily="34" charset="0"/>
              <a:buChar char="•"/>
            </a:pPr>
            <a:r>
              <a:rPr lang="en-US" sz="2000"/>
              <a:t>For data-limited stocks: </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Use SMU scale, rely on expert judgment</a:t>
            </a:r>
          </a:p>
        </p:txBody>
      </p:sp>
      <p:sp>
        <p:nvSpPr>
          <p:cNvPr id="7" name="Content Placeholder 13">
            <a:extLst>
              <a:ext uri="{FF2B5EF4-FFF2-40B4-BE49-F238E27FC236}">
                <a16:creationId xmlns:a16="http://schemas.microsoft.com/office/drawing/2014/main" id="{1206A88F-9586-4C85-F3EC-26D3930D620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Title 1">
            <a:extLst>
              <a:ext uri="{FF2B5EF4-FFF2-40B4-BE49-F238E27FC236}">
                <a16:creationId xmlns:a16="http://schemas.microsoft.com/office/drawing/2014/main" id="{1A70469C-F538-6908-C32D-816AB655B988}"/>
              </a:ext>
            </a:extLst>
          </p:cNvPr>
          <p:cNvSpPr txBox="1">
            <a:spLocks/>
          </p:cNvSpPr>
          <p:nvPr/>
        </p:nvSpPr>
        <p:spPr>
          <a:xfrm>
            <a:off x="419100" y="2372396"/>
            <a:ext cx="54483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How Outlooks Are Defined</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91715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6</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695331" y="1876423"/>
            <a:ext cx="7252298"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panose="020B0702040204020203" pitchFamily="34" charset="0"/>
                <a:cs typeface="Segoe UI Semibold" panose="020B0702040204020203" pitchFamily="34" charset="0"/>
              </a:rPr>
              <a:t>What is an SMU?</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A group of one or more Conservation Units (CUs) managed together</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Harvest rules usually apply to the aggregate</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Why use SMUs?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Practical grouping of CUs for harvest planning and reporting</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Basis for Integrated Fisheries Management Plans (IFMPs)</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Important Notes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CU-level diversity still considered</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Precautionary Approach often applied within SMUs</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609606" y="1015874"/>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114480" y="178756"/>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7" name="Picture 6">
            <a:extLst>
              <a:ext uri="{FF2B5EF4-FFF2-40B4-BE49-F238E27FC236}">
                <a16:creationId xmlns:a16="http://schemas.microsoft.com/office/drawing/2014/main" id="{90777B15-4B97-29BD-6355-BF59734D00E8}"/>
              </a:ext>
            </a:extLst>
          </p:cNvPr>
          <p:cNvPicPr>
            <a:picLocks noChangeAspect="1"/>
          </p:cNvPicPr>
          <p:nvPr/>
        </p:nvPicPr>
        <p:blipFill>
          <a:blip r:embed="rId3"/>
          <a:stretch>
            <a:fillRect/>
          </a:stretch>
        </p:blipFill>
        <p:spPr>
          <a:xfrm>
            <a:off x="8243526" y="1015874"/>
            <a:ext cx="3508615" cy="4822951"/>
          </a:xfrm>
          <a:prstGeom prst="rect">
            <a:avLst/>
          </a:prstGeom>
        </p:spPr>
      </p:pic>
      <p:sp>
        <p:nvSpPr>
          <p:cNvPr id="6" name="TextBox 5">
            <a:extLst>
              <a:ext uri="{FF2B5EF4-FFF2-40B4-BE49-F238E27FC236}">
                <a16:creationId xmlns:a16="http://schemas.microsoft.com/office/drawing/2014/main" id="{F99F8A24-3609-9A4B-A0E8-8F4DD0F56BA2}"/>
              </a:ext>
            </a:extLst>
          </p:cNvPr>
          <p:cNvSpPr txBox="1"/>
          <p:nvPr/>
        </p:nvSpPr>
        <p:spPr>
          <a:xfrm>
            <a:off x="8234001" y="5499486"/>
            <a:ext cx="2423185" cy="307777"/>
          </a:xfrm>
          <a:prstGeom prst="rect">
            <a:avLst/>
          </a:prstGeom>
          <a:noFill/>
        </p:spPr>
        <p:txBody>
          <a:bodyPr wrap="square" lIns="91440" tIns="45720" rIns="91440" bIns="45720" rtlCol="0" anchor="t">
            <a:spAutoFit/>
          </a:bodyPr>
          <a:lstStyle/>
          <a:p>
            <a:r>
              <a:rPr lang="en-US" sz="1400" b="1" dirty="0">
                <a:latin typeface="Segoe UI Semibold"/>
                <a:ea typeface="ヒラギノ角ゴ Pro W3"/>
                <a:cs typeface="Segoe UI Semibold"/>
              </a:rPr>
              <a:t>SMUs for [sp.] salmon</a:t>
            </a:r>
          </a:p>
        </p:txBody>
      </p:sp>
    </p:spTree>
    <p:extLst>
      <p:ext uri="{BB962C8B-B14F-4D97-AF65-F5344CB8AC3E}">
        <p14:creationId xmlns:p14="http://schemas.microsoft.com/office/powerpoint/2010/main" val="227045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271C-A17E-D37B-F534-20C6F32828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E25F8E-E69F-9F94-2752-0D6E5EA7D4B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7</a:t>
            </a:fld>
            <a:endParaRPr lang="en-US" altLang="en-US"/>
          </a:p>
        </p:txBody>
      </p:sp>
      <p:sp>
        <p:nvSpPr>
          <p:cNvPr id="5" name="Content Placeholder 13">
            <a:extLst>
              <a:ext uri="{FF2B5EF4-FFF2-40B4-BE49-F238E27FC236}">
                <a16:creationId xmlns:a16="http://schemas.microsoft.com/office/drawing/2014/main" id="{1A59F964-FED8-295C-85CD-BA175BD8894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CC76D9DA-BD55-157B-FE44-B6D4B1EC81C5}"/>
              </a:ext>
            </a:extLst>
          </p:cNvPr>
          <p:cNvSpPr txBox="1">
            <a:spLocks/>
          </p:cNvSpPr>
          <p:nvPr/>
        </p:nvSpPr>
        <p:spPr>
          <a:xfrm>
            <a:off x="609606" y="1015874"/>
            <a:ext cx="7505694"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8" name="Content Placeholder 2">
            <a:extLst>
              <a:ext uri="{FF2B5EF4-FFF2-40B4-BE49-F238E27FC236}">
                <a16:creationId xmlns:a16="http://schemas.microsoft.com/office/drawing/2014/main" id="{F851C0C0-B26A-416D-F54E-E455CA72AD99}"/>
              </a:ext>
            </a:extLst>
          </p:cNvPr>
          <p:cNvSpPr txBox="1">
            <a:spLocks/>
          </p:cNvSpPr>
          <p:nvPr/>
        </p:nvSpPr>
        <p:spPr>
          <a:xfrm>
            <a:off x="723906" y="1914523"/>
            <a:ext cx="7671934"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panose="020B0702040204020203" pitchFamily="34" charset="0"/>
                <a:cs typeface="Segoe UI Semibold" panose="020B0702040204020203" pitchFamily="34" charset="0"/>
              </a:rPr>
              <a:t>Purpose of forecasts and outlooks</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Inform harvest managers about expected stock abundance</a:t>
            </a:r>
          </a:p>
          <a:p>
            <a:pPr>
              <a:spcAft>
                <a:spcPts val="1000"/>
              </a:spcAft>
            </a:pPr>
            <a:r>
              <a:rPr lang="en-US" sz="1800">
                <a:latin typeface="Segoe UI Semilight" panose="020B0402040204020203" pitchFamily="34" charset="0"/>
                <a:cs typeface="Segoe UI Semilight" panose="020B0402040204020203" pitchFamily="34" charset="0"/>
              </a:rPr>
              <a:t>Support adjustments to harvest plans</a:t>
            </a:r>
          </a:p>
          <a:p>
            <a:pPr marL="0" indent="0">
              <a:buNone/>
            </a:pPr>
            <a:r>
              <a:rPr lang="en-US" sz="2000" b="1">
                <a:latin typeface="Segoe UI Semibold" panose="020B0702040204020203" pitchFamily="34" charset="0"/>
                <a:cs typeface="Segoe UI Semibold" panose="020B0702040204020203" pitchFamily="34" charset="0"/>
              </a:rPr>
              <a:t>References points and targets</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Biological benchmarks or limit reference points included when available</a:t>
            </a:r>
          </a:p>
          <a:p>
            <a:pPr>
              <a:spcAft>
                <a:spcPts val="1000"/>
              </a:spcAft>
            </a:pPr>
            <a:r>
              <a:rPr lang="en-US" sz="1800">
                <a:latin typeface="Segoe UI Semilight" panose="020B0402040204020203" pitchFamily="34" charset="0"/>
                <a:cs typeface="Segoe UI Semilight" panose="020B0402040204020203" pitchFamily="34" charset="0"/>
              </a:rPr>
              <a:t>Management targets noted if in place</a:t>
            </a:r>
          </a:p>
          <a:p>
            <a:pPr marL="0" indent="0">
              <a:buNone/>
            </a:pPr>
            <a:r>
              <a:rPr lang="en-US" sz="2000" b="1">
                <a:latin typeface="Segoe UI Semibold" panose="020B0702040204020203" pitchFamily="34" charset="0"/>
                <a:cs typeface="Segoe UI Semibold" panose="020B0702040204020203" pitchFamily="34" charset="0"/>
              </a:rPr>
              <a:t>Current gap</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Many stocks lack defined references</a:t>
            </a:r>
          </a:p>
          <a:p>
            <a:r>
              <a:rPr lang="en-US" sz="1800">
                <a:latin typeface="Segoe UI Semilight" panose="020B0402040204020203" pitchFamily="34" charset="0"/>
                <a:cs typeface="Segoe UI Semilight" panose="020B0402040204020203" pitchFamily="34" charset="0"/>
              </a:rPr>
              <a:t>Work is ongoing to develop methods and analyses</a:t>
            </a:r>
          </a:p>
        </p:txBody>
      </p:sp>
    </p:spTree>
    <p:extLst>
      <p:ext uri="{BB962C8B-B14F-4D97-AF65-F5344CB8AC3E}">
        <p14:creationId xmlns:p14="http://schemas.microsoft.com/office/powerpoint/2010/main" val="47240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8FB6-CF75-C519-A90D-2A6C5B474263}"/>
            </a:ext>
          </a:extLst>
        </p:cNvPr>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6518AE76-4483-3CC4-D29C-34B35011965C}"/>
              </a:ext>
            </a:extLst>
          </p:cNvPr>
          <p:cNvSpPr/>
          <p:nvPr/>
        </p:nvSpPr>
        <p:spPr>
          <a:xfrm rot="16200000">
            <a:off x="7524676" y="929642"/>
            <a:ext cx="3953027" cy="5381627"/>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E6F9A2F-FF03-6442-6756-977EBBF2BDA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8</a:t>
            </a:fld>
            <a:endParaRPr lang="en-US" altLang="en-US"/>
          </a:p>
        </p:txBody>
      </p:sp>
      <p:sp>
        <p:nvSpPr>
          <p:cNvPr id="3" name="Content Placeholder 13">
            <a:extLst>
              <a:ext uri="{FF2B5EF4-FFF2-40B4-BE49-F238E27FC236}">
                <a16:creationId xmlns:a16="http://schemas.microsoft.com/office/drawing/2014/main" id="{50E09253-C9C1-3375-E6D0-02FE950876BA}"/>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4" name="Content Placeholder 2">
            <a:extLst>
              <a:ext uri="{FF2B5EF4-FFF2-40B4-BE49-F238E27FC236}">
                <a16:creationId xmlns:a16="http://schemas.microsoft.com/office/drawing/2014/main" id="{12312D24-A944-B8E2-604B-520F690EA2D0}"/>
              </a:ext>
            </a:extLst>
          </p:cNvPr>
          <p:cNvSpPr txBox="1">
            <a:spLocks/>
          </p:cNvSpPr>
          <p:nvPr/>
        </p:nvSpPr>
        <p:spPr>
          <a:xfrm>
            <a:off x="7248667" y="1649585"/>
            <a:ext cx="4943333" cy="3799136"/>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a:latin typeface="Segoe UI Semibold" panose="020B0702040204020203" pitchFamily="34" charset="0"/>
                <a:cs typeface="Segoe UI Semibold" panose="020B0702040204020203" pitchFamily="34" charset="0"/>
              </a:rPr>
              <a:t>CU-level assessment under WSP</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CUs are assessed against biological benchmarks</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Benchmarks indicate significant changes in production status</a:t>
            </a:r>
            <a:endParaRPr lang="en-US" sz="1600">
              <a:latin typeface="Segoe UI Semilight" panose="020B0402040204020203" pitchFamily="34" charset="0"/>
              <a:cs typeface="Segoe UI Semilight" panose="020B0402040204020203" pitchFamily="34" charset="0"/>
            </a:endParaRPr>
          </a:p>
          <a:p>
            <a:pPr marL="457200" lvl="1" indent="0">
              <a:buNone/>
            </a:pPr>
            <a:endParaRPr lang="en-US" sz="1600">
              <a:latin typeface="Segoe UI Semilight" panose="020B0402040204020203" pitchFamily="34" charset="0"/>
              <a:cs typeface="Segoe UI Semilight" panose="020B0402040204020203" pitchFamily="34" charset="0"/>
            </a:endParaRPr>
          </a:p>
          <a:p>
            <a:pPr marL="0" indent="0">
              <a:buNone/>
            </a:pPr>
            <a:r>
              <a:rPr lang="en-US" sz="2000">
                <a:latin typeface="Segoe UI Semibold" panose="020B0702040204020203" pitchFamily="34" charset="0"/>
                <a:cs typeface="Segoe UI Semibold" panose="020B0702040204020203" pitchFamily="34" charset="0"/>
              </a:rPr>
              <a:t>Zones and management response</a:t>
            </a:r>
          </a:p>
          <a:p>
            <a:r>
              <a:rPr lang="en-US" sz="1800" b="1">
                <a:solidFill>
                  <a:srgbClr val="FF000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rPr>
              <a:t>Red</a:t>
            </a:r>
            <a:r>
              <a:rPr lang="en-US" sz="1800">
                <a:latin typeface="Segoe UI Semilight" panose="020B0402040204020203" pitchFamily="34" charset="0"/>
                <a:cs typeface="Segoe UI Semilight" panose="020B0402040204020203" pitchFamily="34" charset="0"/>
              </a:rPr>
              <a:t>: Low abundance ➔ </a:t>
            </a:r>
            <a:r>
              <a:rPr lang="en-US" sz="1800">
                <a:latin typeface="Segoe UI Semilight" panose="020B0402040204020203" pitchFamily="34" charset="0"/>
                <a:cs typeface="Segoe UI Semilight" panose="020B0402040204020203" pitchFamily="34" charset="0"/>
                <a:sym typeface="Wingdings" panose="05000000000000000000" pitchFamily="2" charset="2"/>
              </a:rPr>
              <a:t>high intervention</a:t>
            </a:r>
          </a:p>
          <a:p>
            <a:r>
              <a:rPr lang="en-US" sz="1800" b="1">
                <a:solidFill>
                  <a:srgbClr val="E29A26"/>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Amber</a:t>
            </a:r>
            <a:r>
              <a:rPr lang="en-US" sz="1800">
                <a:latin typeface="Segoe UI Semilight" panose="020B0402040204020203" pitchFamily="34" charset="0"/>
                <a:cs typeface="Segoe UI Semilight" panose="020B0402040204020203" pitchFamily="34" charset="0"/>
                <a:sym typeface="Wingdings" panose="05000000000000000000" pitchFamily="2" charset="2"/>
              </a:rPr>
              <a:t>: Moderate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caution</a:t>
            </a:r>
          </a:p>
          <a:p>
            <a:r>
              <a:rPr lang="en-US" sz="1800" b="1">
                <a:solidFill>
                  <a:srgbClr val="00B05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Green</a:t>
            </a:r>
            <a:r>
              <a:rPr lang="en-US" sz="1800">
                <a:latin typeface="Segoe UI Semilight" panose="020B0402040204020203" pitchFamily="34" charset="0"/>
                <a:cs typeface="Segoe UI Semilight" panose="020B0402040204020203" pitchFamily="34" charset="0"/>
                <a:sym typeface="Wingdings" panose="05000000000000000000" pitchFamily="2" charset="2"/>
              </a:rPr>
              <a:t>: High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low intervention</a:t>
            </a:r>
            <a:endParaRPr lang="en-US" sz="180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98A36160-8E69-2363-4E93-F8B59AAC6D04}"/>
              </a:ext>
            </a:extLst>
          </p:cNvPr>
          <p:cNvSpPr txBox="1"/>
          <p:nvPr/>
        </p:nvSpPr>
        <p:spPr>
          <a:xfrm>
            <a:off x="609605" y="5289192"/>
            <a:ext cx="5712272" cy="307777"/>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Benchmarks and zones under the Wild Salmon Policy (DFO, 2005)</a:t>
            </a:r>
          </a:p>
        </p:txBody>
      </p:sp>
      <p:pic>
        <p:nvPicPr>
          <p:cNvPr id="47" name="Picture 46" descr="A diagram of a fish&#10;&#10;AI-generated content may be incorrect.">
            <a:extLst>
              <a:ext uri="{FF2B5EF4-FFF2-40B4-BE49-F238E27FC236}">
                <a16:creationId xmlns:a16="http://schemas.microsoft.com/office/drawing/2014/main" id="{47A9EFA3-E291-456D-6259-2669B9DED6BC}"/>
              </a:ext>
            </a:extLst>
          </p:cNvPr>
          <p:cNvPicPr>
            <a:picLocks noChangeAspect="1"/>
          </p:cNvPicPr>
          <p:nvPr/>
        </p:nvPicPr>
        <p:blipFill>
          <a:blip r:embed="rId3"/>
          <a:stretch>
            <a:fillRect/>
          </a:stretch>
        </p:blipFill>
        <p:spPr>
          <a:xfrm>
            <a:off x="678897" y="1802309"/>
            <a:ext cx="5712272" cy="3325825"/>
          </a:xfrm>
          <a:prstGeom prst="rect">
            <a:avLst/>
          </a:prstGeom>
        </p:spPr>
      </p:pic>
      <p:sp>
        <p:nvSpPr>
          <p:cNvPr id="5" name="Title 1">
            <a:extLst>
              <a:ext uri="{FF2B5EF4-FFF2-40B4-BE49-F238E27FC236}">
                <a16:creationId xmlns:a16="http://schemas.microsoft.com/office/drawing/2014/main" id="{DACFDC29-19C4-F6EA-CC23-FF8E1881CEB3}"/>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Wild Salmon Policy Benchmarks</a:t>
            </a:r>
          </a:p>
        </p:txBody>
      </p:sp>
    </p:spTree>
    <p:extLst>
      <p:ext uri="{BB962C8B-B14F-4D97-AF65-F5344CB8AC3E}">
        <p14:creationId xmlns:p14="http://schemas.microsoft.com/office/powerpoint/2010/main" val="35250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686A-D0E7-EA43-0F6F-16C1C6FCDD59}"/>
            </a:ext>
          </a:extLst>
        </p:cNvPr>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29E777D0-6EC5-CB45-0D29-12A140A4AA5B}"/>
              </a:ext>
            </a:extLst>
          </p:cNvPr>
          <p:cNvSpPr/>
          <p:nvPr/>
        </p:nvSpPr>
        <p:spPr>
          <a:xfrm rot="5400000">
            <a:off x="1170859" y="691850"/>
            <a:ext cx="3282798" cy="5624516"/>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468DBEF1-6414-B135-9433-8ADC6739B4F4}"/>
              </a:ext>
            </a:extLst>
          </p:cNvPr>
          <p:cNvSpPr>
            <a:spLocks noGrp="1"/>
          </p:cNvSpPr>
          <p:nvPr>
            <p:ph type="sldNum" sz="quarter" idx="12"/>
          </p:nvPr>
        </p:nvSpPr>
        <p:spPr/>
        <p:txBody>
          <a:bodyPr/>
          <a:lstStyle/>
          <a:p>
            <a:pPr algn="l"/>
            <a:fld id="{A3C1C3F4-7627-499B-A387-D46B6B71D0BD}" type="slidenum">
              <a:rPr lang="en-US" altLang="en-US" smtClean="0"/>
              <a:pPr algn="l"/>
              <a:t>9</a:t>
            </a:fld>
            <a:endParaRPr lang="en-US" altLang="en-US"/>
          </a:p>
        </p:txBody>
      </p:sp>
      <p:sp>
        <p:nvSpPr>
          <p:cNvPr id="4" name="Content Placeholder 13">
            <a:extLst>
              <a:ext uri="{FF2B5EF4-FFF2-40B4-BE49-F238E27FC236}">
                <a16:creationId xmlns:a16="http://schemas.microsoft.com/office/drawing/2014/main" id="{7B96ED95-71F5-0974-7C81-5B295E88C0E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Content Placeholder 2">
            <a:extLst>
              <a:ext uri="{FF2B5EF4-FFF2-40B4-BE49-F238E27FC236}">
                <a16:creationId xmlns:a16="http://schemas.microsoft.com/office/drawing/2014/main" id="{43DE999D-9836-2309-F0DB-D8D72D72E04A}"/>
              </a:ext>
            </a:extLst>
          </p:cNvPr>
          <p:cNvSpPr txBox="1">
            <a:spLocks/>
          </p:cNvSpPr>
          <p:nvPr/>
        </p:nvSpPr>
        <p:spPr>
          <a:xfrm>
            <a:off x="609606" y="1862707"/>
            <a:ext cx="5190983" cy="341709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a:latin typeface="Segoe UI Semilight" panose="020B0402040204020203" pitchFamily="34" charset="0"/>
              <a:cs typeface="Segoe UI Semilight" panose="020B0402040204020203" pitchFamily="34" charset="0"/>
            </a:endParaRPr>
          </a:p>
        </p:txBody>
      </p:sp>
      <p:sp>
        <p:nvSpPr>
          <p:cNvPr id="10" name="Content Placeholder 2">
            <a:extLst>
              <a:ext uri="{FF2B5EF4-FFF2-40B4-BE49-F238E27FC236}">
                <a16:creationId xmlns:a16="http://schemas.microsoft.com/office/drawing/2014/main" id="{394AB712-7588-0B59-B5DB-12E419B26300}"/>
              </a:ext>
            </a:extLst>
          </p:cNvPr>
          <p:cNvSpPr txBox="1">
            <a:spLocks/>
          </p:cNvSpPr>
          <p:nvPr/>
        </p:nvSpPr>
        <p:spPr>
          <a:xfrm>
            <a:off x="609605" y="1862707"/>
            <a:ext cx="4448170" cy="3266880"/>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000"/>
              </a:spcAft>
              <a:buNone/>
            </a:pPr>
            <a:r>
              <a:rPr lang="en-US" sz="2000">
                <a:latin typeface="Segoe UI Semibold" panose="020B0702040204020203" pitchFamily="34" charset="0"/>
                <a:cs typeface="Segoe UI Semibold" panose="020B0702040204020203" pitchFamily="34" charset="0"/>
              </a:rPr>
              <a:t>For SMUs: harvest decisions use reference points</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Limit Reference Point (LRP) = critical harvest threshold</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Below LRP ➔ major stock and ecosystem risk</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Methods for defining LRPs vary by data availability</a:t>
            </a:r>
          </a:p>
        </p:txBody>
      </p:sp>
      <p:pic>
        <p:nvPicPr>
          <p:cNvPr id="8" name="Picture 7" descr="A diagram of a reference point&#10;&#10;AI-generated content may be incorrect.">
            <a:extLst>
              <a:ext uri="{FF2B5EF4-FFF2-40B4-BE49-F238E27FC236}">
                <a16:creationId xmlns:a16="http://schemas.microsoft.com/office/drawing/2014/main" id="{B40019B5-C5F3-91E9-F6D3-0EA3CEE3207A}"/>
              </a:ext>
            </a:extLst>
          </p:cNvPr>
          <p:cNvPicPr>
            <a:picLocks noChangeAspect="1"/>
          </p:cNvPicPr>
          <p:nvPr/>
        </p:nvPicPr>
        <p:blipFill>
          <a:blip r:embed="rId3"/>
          <a:stretch>
            <a:fillRect/>
          </a:stretch>
        </p:blipFill>
        <p:spPr>
          <a:xfrm>
            <a:off x="6019801" y="1577710"/>
            <a:ext cx="5876919" cy="3987086"/>
          </a:xfrm>
          <a:prstGeom prst="rect">
            <a:avLst/>
          </a:prstGeom>
        </p:spPr>
      </p:pic>
      <p:sp>
        <p:nvSpPr>
          <p:cNvPr id="9" name="TextBox 8">
            <a:extLst>
              <a:ext uri="{FF2B5EF4-FFF2-40B4-BE49-F238E27FC236}">
                <a16:creationId xmlns:a16="http://schemas.microsoft.com/office/drawing/2014/main" id="{BFD0EEE0-7FBC-BE9A-553C-852C026B9CE2}"/>
              </a:ext>
            </a:extLst>
          </p:cNvPr>
          <p:cNvSpPr txBox="1"/>
          <p:nvPr/>
        </p:nvSpPr>
        <p:spPr>
          <a:xfrm>
            <a:off x="7991475" y="5564796"/>
            <a:ext cx="2615537" cy="307777"/>
          </a:xfrm>
          <a:prstGeom prst="rect">
            <a:avLst/>
          </a:prstGeom>
          <a:noFill/>
        </p:spPr>
        <p:txBody>
          <a:bodyPr wrap="square" rtlCol="0">
            <a:spAutoFit/>
          </a:bodyPr>
          <a:lstStyle/>
          <a:p>
            <a:r>
              <a:rPr lang="en-US" sz="1400">
                <a:solidFill>
                  <a:schemeClr val="tx1">
                    <a:lumMod val="85000"/>
                    <a:lumOff val="15000"/>
                  </a:schemeClr>
                </a:solidFill>
                <a:latin typeface="Segoe UI Semibold" panose="020B0702040204020203" pitchFamily="34" charset="0"/>
                <a:cs typeface="Segoe UI Semibold" panose="020B0702040204020203" pitchFamily="34" charset="0"/>
              </a:rPr>
              <a:t>DFO’s precautionary principal </a:t>
            </a:r>
          </a:p>
        </p:txBody>
      </p:sp>
      <p:sp>
        <p:nvSpPr>
          <p:cNvPr id="5" name="Title 1">
            <a:extLst>
              <a:ext uri="{FF2B5EF4-FFF2-40B4-BE49-F238E27FC236}">
                <a16:creationId xmlns:a16="http://schemas.microsoft.com/office/drawing/2014/main" id="{3C52F731-08E0-825A-C500-B94098BAEFA6}"/>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Precautionary Approach</a:t>
            </a:r>
          </a:p>
        </p:txBody>
      </p:sp>
    </p:spTree>
    <p:extLst>
      <p:ext uri="{BB962C8B-B14F-4D97-AF65-F5344CB8AC3E}">
        <p14:creationId xmlns:p14="http://schemas.microsoft.com/office/powerpoint/2010/main" val="18854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438440|-6043304|-13922118|-2262759|-9803158|Fisheries and Oceans Canada&quot;,&quot;Id&quot;:&quot;66f5d0e33632462e0033c98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FO-pp-templat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F732A12A0C03468823A6C1E5E95AE2" ma:contentTypeVersion="12" ma:contentTypeDescription="Create a new document." ma:contentTypeScope="" ma:versionID="73bf33e1cfa0e72c740161a2f9dcbfce">
  <xsd:schema xmlns:xsd="http://www.w3.org/2001/XMLSchema" xmlns:xs="http://www.w3.org/2001/XMLSchema" xmlns:p="http://schemas.microsoft.com/office/2006/metadata/properties" xmlns:ns1="http://schemas.microsoft.com/sharepoint/v3" xmlns:ns2="285d7f56-9736-4244-bc48-ee91eec08cac" xmlns:ns3="5223c0be-402e-4760-9576-16a53459c796" targetNamespace="http://schemas.microsoft.com/office/2006/metadata/properties" ma:root="true" ma:fieldsID="4eab9921885c65b4ca2b1f751d3433c0" ns1:_="" ns2:_="" ns3:_="">
    <xsd:import namespace="http://schemas.microsoft.com/sharepoint/v3"/>
    <xsd:import namespace="285d7f56-9736-4244-bc48-ee91eec08cac"/>
    <xsd:import namespace="5223c0be-402e-4760-9576-16a53459c7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5d7f56-9736-4244-bc48-ee91eec08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ca27c4-1c34-4d50-97f2-be840b0de0b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23c0be-402e-4760-9576-16a53459c7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eef2510-a09e-4168-81ed-2ffc843d6be0}" ma:internalName="TaxCatchAll" ma:showField="CatchAllData" ma:web="5223c0be-402e-4760-9576-16a53459c7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23c0be-402e-4760-9576-16a53459c796" xsi:nil="true"/>
    <lcf76f155ced4ddcb4097134ff3c332f xmlns="285d7f56-9736-4244-bc48-ee91eec08ca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E65393-FB0D-4D6E-9866-77E7610F9F7F}">
  <ds:schemaRefs>
    <ds:schemaRef ds:uri="285d7f56-9736-4244-bc48-ee91eec08cac"/>
    <ds:schemaRef ds:uri="5223c0be-402e-4760-9576-16a53459c7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E8055F-6FF5-48B9-B49B-93EF0D823BF2}">
  <ds:schemaRefs>
    <ds:schemaRef ds:uri="http://schemas.microsoft.com/office/2006/metadata/properties"/>
    <ds:schemaRef ds:uri="http://purl.org/dc/terms/"/>
    <ds:schemaRef ds:uri="http://www.w3.org/XML/1998/namespace"/>
    <ds:schemaRef ds:uri="5223c0be-402e-4760-9576-16a53459c796"/>
    <ds:schemaRef ds:uri="http://purl.org/dc/dcmitype/"/>
    <ds:schemaRef ds:uri="http://purl.org/dc/elements/1.1/"/>
    <ds:schemaRef ds:uri="http://schemas.microsoft.com/office/infopath/2007/PartnerControls"/>
    <ds:schemaRef ds:uri="http://schemas.microsoft.com/sharepoint/v3"/>
    <ds:schemaRef ds:uri="http://schemas.microsoft.com/office/2006/documentManagement/types"/>
    <ds:schemaRef ds:uri="http://schemas.openxmlformats.org/package/2006/metadata/core-properties"/>
    <ds:schemaRef ds:uri="285d7f56-9736-4244-bc48-ee91eec08cac"/>
  </ds:schemaRefs>
</ds:datastoreItem>
</file>

<file path=customXml/itemProps3.xml><?xml version="1.0" encoding="utf-8"?>
<ds:datastoreItem xmlns:ds="http://schemas.openxmlformats.org/officeDocument/2006/customXml" ds:itemID="{E70851BC-AABB-416E-9B04-A3481CCD8A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TotalTime>
  <Words>2074</Words>
  <Application>Microsoft Office PowerPoint</Application>
  <PresentationFormat>Widescreen</PresentationFormat>
  <Paragraphs>601</Paragraphs>
  <Slides>24</Slides>
  <Notes>20</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Gill Sans Light</vt:lpstr>
      <vt:lpstr>Segoe UI</vt:lpstr>
      <vt:lpstr>Segoe UI Historic</vt:lpstr>
      <vt:lpstr>Segoe UI Semibold</vt:lpstr>
      <vt:lpstr>Segoe UI Semilight</vt:lpstr>
      <vt:lpstr>ヒラギノ角ゴ Pro W3</vt:lpstr>
      <vt:lpstr>DFO-pp-template</vt:lpstr>
      <vt:lpstr>Preliminary 2025 Pacific Salmon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HALF-PAGE TITLE SLIDE</dc:title>
  <dc:creator>Dobson, Diana</dc:creator>
  <cp:lastModifiedBy>Finnis, Stephen (he, him / il, lui) (DFO/MPO)</cp:lastModifiedBy>
  <cp:revision>4</cp:revision>
  <cp:lastPrinted>2025-01-21T16:33:44Z</cp:lastPrinted>
  <dcterms:created xsi:type="dcterms:W3CDTF">2019-05-01T13:14:54Z</dcterms:created>
  <dcterms:modified xsi:type="dcterms:W3CDTF">2025-12-04T21:39:49Z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0x010100CEF732A12A0C03468823A6C1E5E95AE2</vt:lpwstr>
  </property>
  <property fmtid="{D5CDD505-2E9C-101B-9397-08002B2CF9AE}" pid="3" name="MediaServiceImageTags">
    <vt:lpwstr/>
  </property>
  <property fmtid="{D5CDD505-2E9C-101B-9397-08002B2CF9AE}" pid="4" name="MSIP_Label_4e6cdb53-fd15-486d-84de-c510e3a62203_Enabled">
    <vt:lpwstr>true</vt:lpwstr>
  </property>
  <property fmtid="{D5CDD505-2E9C-101B-9397-08002B2CF9AE}" pid="5" name="MSIP_Label_4e6cdb53-fd15-486d-84de-c510e3a62203_SetDate">
    <vt:lpwstr>2025-07-15T20:47:03Z</vt:lpwstr>
  </property>
  <property fmtid="{D5CDD505-2E9C-101B-9397-08002B2CF9AE}" pid="6" name="MSIP_Label_4e6cdb53-fd15-486d-84de-c510e3a62203_Method">
    <vt:lpwstr>Standard</vt:lpwstr>
  </property>
  <property fmtid="{D5CDD505-2E9C-101B-9397-08002B2CF9AE}" pid="7" name="MSIP_Label_4e6cdb53-fd15-486d-84de-c510e3a62203_Name">
    <vt:lpwstr>UNCLASSIFIED - NON-CLASSIFIÉ</vt:lpwstr>
  </property>
  <property fmtid="{D5CDD505-2E9C-101B-9397-08002B2CF9AE}" pid="8" name="MSIP_Label_4e6cdb53-fd15-486d-84de-c510e3a62203_SiteId">
    <vt:lpwstr>1594fdae-a1d9-4405-915d-011467234338</vt:lpwstr>
  </property>
  <property fmtid="{D5CDD505-2E9C-101B-9397-08002B2CF9AE}" pid="9" name="MSIP_Label_4e6cdb53-fd15-486d-84de-c510e3a62203_ActionId">
    <vt:lpwstr>435500af-319a-49a8-9a06-42283cb0b5dd</vt:lpwstr>
  </property>
  <property fmtid="{D5CDD505-2E9C-101B-9397-08002B2CF9AE}" pid="10" name="MSIP_Label_4e6cdb53-fd15-486d-84de-c510e3a62203_ContentBits">
    <vt:lpwstr>1</vt:lpwstr>
  </property>
  <property fmtid="{D5CDD505-2E9C-101B-9397-08002B2CF9AE}" pid="11" name="MSIP_Label_4e6cdb53-fd15-486d-84de-c510e3a62203_Tag">
    <vt:lpwstr>10, 3, 0, 2</vt:lpwstr>
  </property>
  <property fmtid="{D5CDD505-2E9C-101B-9397-08002B2CF9AE}" pid="12" name="ClassificationContentMarkingHeaderLocations">
    <vt:lpwstr>DFO-pp-template:3</vt:lpwstr>
  </property>
  <property fmtid="{D5CDD505-2E9C-101B-9397-08002B2CF9AE}" pid="13" name="ClassificationContentMarkingHeaderText">
    <vt:lpwstr>Unclassified - Non-Classifié</vt:lpwstr>
  </property>
</Properties>
</file>